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7" r:id="rId5"/>
    <p:sldId id="265" r:id="rId6"/>
    <p:sldId id="287" r:id="rId7"/>
    <p:sldId id="283" r:id="rId8"/>
    <p:sldId id="277" r:id="rId9"/>
    <p:sldId id="278" r:id="rId10"/>
    <p:sldId id="279" r:id="rId11"/>
    <p:sldId id="280" r:id="rId12"/>
    <p:sldId id="258" r:id="rId13"/>
    <p:sldId id="289" r:id="rId14"/>
    <p:sldId id="284" r:id="rId15"/>
    <p:sldId id="270" r:id="rId16"/>
    <p:sldId id="271" r:id="rId17"/>
    <p:sldId id="272" r:id="rId18"/>
    <p:sldId id="273" r:id="rId19"/>
    <p:sldId id="274" r:id="rId20"/>
    <p:sldId id="275" r:id="rId21"/>
    <p:sldId id="285" r:id="rId22"/>
    <p:sldId id="276" r:id="rId23"/>
    <p:sldId id="281" r:id="rId24"/>
    <p:sldId id="288" r:id="rId25"/>
    <p:sldId id="282"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095" autoAdjust="0"/>
  </p:normalViewPr>
  <p:slideViewPr>
    <p:cSldViewPr>
      <p:cViewPr varScale="1">
        <p:scale>
          <a:sx n="53" d="100"/>
          <a:sy n="53" d="100"/>
        </p:scale>
        <p:origin x="858"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6/11/2018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6/11/2018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topbullying.gov/kids/what-you-can-do/index.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topbullying.gov/kids/what-you-can-do/index.html#respect" TargetMode="External"/><Relationship Id="rId7" Type="http://schemas.openxmlformats.org/officeDocument/2006/relationships/hyperlink" Target="https://www.stopbullying.gov/kids/what-you-can-do/index.html#involve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stopbullying.gov/kids/what-you-can-do/index.html#stand" TargetMode="External"/><Relationship Id="rId5" Type="http://schemas.openxmlformats.org/officeDocument/2006/relationships/hyperlink" Target="https://www.stopbullying.gov/kids/what-you-can-do/index.html#cyberbullying" TargetMode="External"/><Relationship Id="rId4" Type="http://schemas.openxmlformats.org/officeDocument/2006/relationships/hyperlink" Target="https://www.stopbullying.gov/kids/what-you-can-do/index.html#bullied"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students share out what it might be (leave words on the screen so they can read it if they want to)</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Kids bully others for many reasons, they may: </a:t>
            </a:r>
          </a:p>
          <a:p>
            <a:r>
              <a:rPr lang="en-US" sz="1200" dirty="0" smtClean="0"/>
              <a:t>Want to copy their friends</a:t>
            </a:r>
          </a:p>
          <a:p>
            <a:r>
              <a:rPr lang="en-US" sz="1200" dirty="0" smtClean="0"/>
              <a:t>Think bullying will help them fit in</a:t>
            </a:r>
          </a:p>
          <a:p>
            <a:r>
              <a:rPr lang="en-US" sz="1200" dirty="0" smtClean="0"/>
              <a:t>Think they are better than the kid they are bullying</a:t>
            </a:r>
          </a:p>
          <a:p>
            <a:endParaRPr lang="en-US" sz="1200" dirty="0" smtClean="0"/>
          </a:p>
          <a:p>
            <a:r>
              <a:rPr lang="en-US" dirty="0" smtClean="0"/>
              <a:t>Bullying is never ok. Those who bully use power to hurt people. Power does not always mean bigger or stronger. Power can also mean popular or smart. Or, the kid doing the bullying may know a secret about the kid being bullied.</a:t>
            </a:r>
          </a:p>
          <a:p>
            <a:r>
              <a:rPr lang="en-US" dirty="0" smtClean="0"/>
              <a:t>Kids who bully can have other problems, too, even when they get older, like using alcohol and drugs, getting into fights, and dropping out of school.</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12</a:t>
            </a:fld>
            <a:endParaRPr lang="en-US"/>
          </a:p>
        </p:txBody>
      </p:sp>
    </p:spTree>
    <p:extLst>
      <p:ext uri="{BB962C8B-B14F-4D97-AF65-F5344CB8AC3E}">
        <p14:creationId xmlns:p14="http://schemas.microsoft.com/office/powerpoint/2010/main" val="234565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Help students in the discussion with what they may</a:t>
            </a:r>
            <a:r>
              <a:rPr lang="en-US" sz="1200" baseline="0" dirty="0" smtClean="0"/>
              <a:t> or may not know to do..  (If time is short; avoid student led discussion/participation)</a:t>
            </a:r>
            <a:endParaRPr lang="en-US" sz="1200" dirty="0" smtClean="0"/>
          </a:p>
          <a:p>
            <a:endParaRPr lang="en-US" sz="1200" dirty="0" smtClean="0"/>
          </a:p>
          <a:p>
            <a:r>
              <a:rPr lang="en-US" sz="1200" dirty="0" smtClean="0"/>
              <a:t>When kids see bullying, they may not know what to do. </a:t>
            </a:r>
          </a:p>
          <a:p>
            <a:r>
              <a:rPr lang="en-US" sz="1200" dirty="0" smtClean="0"/>
              <a:t>They may feel depressed or worried. </a:t>
            </a:r>
          </a:p>
          <a:p>
            <a:r>
              <a:rPr lang="en-US" sz="1200" dirty="0" smtClean="0"/>
              <a:t>They may be absent from school because they don’t feel safe. </a:t>
            </a:r>
          </a:p>
          <a:p>
            <a:r>
              <a:rPr lang="en-US" sz="1200" dirty="0" smtClean="0"/>
              <a:t>They may join in or stay silent so they won’t get bullied themselves.</a:t>
            </a:r>
          </a:p>
          <a:p>
            <a:r>
              <a:rPr lang="en-US" sz="1200" dirty="0" smtClean="0"/>
              <a:t>They may stand up to the bully. </a:t>
            </a:r>
          </a:p>
          <a:p>
            <a:r>
              <a:rPr lang="en-US" sz="1200" dirty="0" smtClean="0"/>
              <a:t>But </a:t>
            </a:r>
            <a:r>
              <a:rPr lang="en-US" sz="1200" u="sng" dirty="0" smtClean="0">
                <a:hlinkClick r:id="rId3"/>
              </a:rPr>
              <a:t>the best thing to do</a:t>
            </a:r>
            <a:r>
              <a:rPr lang="en-US" sz="1200" dirty="0" smtClean="0"/>
              <a:t> is get an adult who will stop the bullying on the spot.</a:t>
            </a:r>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13</a:t>
            </a:fld>
            <a:endParaRPr lang="en-US"/>
          </a:p>
        </p:txBody>
      </p:sp>
    </p:spTree>
    <p:extLst>
      <p:ext uri="{BB962C8B-B14F-4D97-AF65-F5344CB8AC3E}">
        <p14:creationId xmlns:p14="http://schemas.microsoft.com/office/powerpoint/2010/main" val="233902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Are you being bullied? Do you see bullying at your school? There are things you can do to keep yourself and the kids you know safe from bullying.  </a:t>
            </a:r>
          </a:p>
          <a:p>
            <a:pPr marL="0" indent="0">
              <a:buNone/>
            </a:pPr>
            <a:endParaRPr lang="en-US" dirty="0" smtClean="0"/>
          </a:p>
          <a:p>
            <a:pPr marL="0" indent="0">
              <a:buNone/>
            </a:pPr>
            <a:r>
              <a:rPr lang="en-US" dirty="0" smtClean="0"/>
              <a:t>Each of these will</a:t>
            </a:r>
            <a:r>
              <a:rPr lang="en-US" baseline="0" dirty="0" smtClean="0"/>
              <a:t> be discussed in more detail in the following slides</a:t>
            </a:r>
          </a:p>
          <a:p>
            <a:pPr marL="0" indent="0">
              <a:buNone/>
            </a:pPr>
            <a:endParaRPr lang="en-US" dirty="0" smtClean="0"/>
          </a:p>
          <a:p>
            <a:r>
              <a:rPr lang="en-US" u="sng" dirty="0" smtClean="0">
                <a:hlinkClick r:id="rId3"/>
              </a:rPr>
              <a:t>Treat Everyone with Respect</a:t>
            </a:r>
            <a:endParaRPr lang="en-US" dirty="0" smtClean="0"/>
          </a:p>
          <a:p>
            <a:r>
              <a:rPr lang="en-US" u="sng" dirty="0" smtClean="0">
                <a:hlinkClick r:id="rId4"/>
              </a:rPr>
              <a:t>What to Do If You’re Bullied</a:t>
            </a:r>
            <a:endParaRPr lang="en-US" dirty="0" smtClean="0"/>
          </a:p>
          <a:p>
            <a:r>
              <a:rPr lang="en-US" u="sng" dirty="0" smtClean="0">
                <a:hlinkClick r:id="rId5"/>
              </a:rPr>
              <a:t>Protect Yourself from Cyberbullying</a:t>
            </a:r>
            <a:endParaRPr lang="en-US" dirty="0" smtClean="0"/>
          </a:p>
          <a:p>
            <a:r>
              <a:rPr lang="en-US" u="sng" dirty="0" smtClean="0">
                <a:hlinkClick r:id="rId6"/>
              </a:rPr>
              <a:t>Stand Up for Others</a:t>
            </a:r>
            <a:endParaRPr lang="en-US" dirty="0" smtClean="0"/>
          </a:p>
          <a:p>
            <a:r>
              <a:rPr lang="en-US" u="sng" dirty="0" smtClean="0">
                <a:hlinkClick r:id="rId7"/>
              </a:rPr>
              <a:t>Get Involved</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14</a:t>
            </a:fld>
            <a:endParaRPr lang="en-US"/>
          </a:p>
        </p:txBody>
      </p:sp>
    </p:spTree>
    <p:extLst>
      <p:ext uri="{BB962C8B-B14F-4D97-AF65-F5344CB8AC3E}">
        <p14:creationId xmlns:p14="http://schemas.microsoft.com/office/powerpoint/2010/main" val="305722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Nobody should be mean to others.</a:t>
            </a:r>
          </a:p>
          <a:p>
            <a:r>
              <a:rPr lang="en-US" dirty="0" smtClean="0"/>
              <a:t>Stop and think before you say or do something that could hurt someone.</a:t>
            </a:r>
          </a:p>
          <a:p>
            <a:r>
              <a:rPr lang="en-US" dirty="0" smtClean="0"/>
              <a:t>If you feel like being mean to someone, find something else to do. Play a game, watch TV, or talk to a friend.</a:t>
            </a:r>
          </a:p>
          <a:p>
            <a:r>
              <a:rPr lang="en-US" dirty="0" smtClean="0"/>
              <a:t>Talk to an adult you trust. They can help you find ways to be nicer to others.</a:t>
            </a:r>
          </a:p>
          <a:p>
            <a:r>
              <a:rPr lang="en-US" dirty="0" smtClean="0"/>
              <a:t>Keep in mind that everyone is different. Not better or worse. Just different.  </a:t>
            </a:r>
          </a:p>
          <a:p>
            <a:r>
              <a:rPr lang="en-US" dirty="0" smtClean="0"/>
              <a:t>If you think you have bullied someone in the past, apologize. Everyone feels better.</a:t>
            </a:r>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15</a:t>
            </a:fld>
            <a:endParaRPr lang="en-US"/>
          </a:p>
        </p:txBody>
      </p:sp>
    </p:spTree>
    <p:extLst>
      <p:ext uri="{BB962C8B-B14F-4D97-AF65-F5344CB8AC3E}">
        <p14:creationId xmlns:p14="http://schemas.microsoft.com/office/powerpoint/2010/main" val="1243237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smtClean="0"/>
              <a:t>There are things you can do if you are being bullied:</a:t>
            </a:r>
          </a:p>
          <a:p>
            <a:r>
              <a:rPr lang="en-US" dirty="0" smtClean="0"/>
              <a:t>Look at the kid bullying you and tell him or her to stop in a calm, clear voice. You can also try to laugh it off. This works best if joking is easy for you. It could catch the kid bullying you off guard.</a:t>
            </a:r>
          </a:p>
          <a:p>
            <a:r>
              <a:rPr lang="en-US" dirty="0" smtClean="0"/>
              <a:t>If speaking up seems too hard or not safe, walk away and stay away. Don’t fight back. Find an adult to stop the bullying on the spot.</a:t>
            </a:r>
          </a:p>
          <a:p>
            <a:endParaRPr lang="en-US" dirty="0" smtClean="0"/>
          </a:p>
          <a:p>
            <a:pPr marL="0" indent="0">
              <a:buNone/>
            </a:pPr>
            <a:r>
              <a:rPr lang="en-US" dirty="0" smtClean="0"/>
              <a:t>There are things you can do to stay safe in the future, too.</a:t>
            </a:r>
          </a:p>
          <a:p>
            <a:r>
              <a:rPr lang="en-US" dirty="0" smtClean="0"/>
              <a:t>Talk to an adult you trust. Don’t keep your feelings inside. Telling someone can help you feel less alone. They can help you make a plan to stop the bullying.</a:t>
            </a:r>
          </a:p>
          <a:p>
            <a:r>
              <a:rPr lang="en-US" dirty="0" smtClean="0"/>
              <a:t>Stay away from places where bullying happens.</a:t>
            </a:r>
          </a:p>
          <a:p>
            <a:r>
              <a:rPr lang="en-US" dirty="0" smtClean="0"/>
              <a:t>Stay near adults and other kids. Most bullying happens when adults aren’t around.</a:t>
            </a:r>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16</a:t>
            </a:fld>
            <a:endParaRPr lang="en-US"/>
          </a:p>
        </p:txBody>
      </p:sp>
    </p:spTree>
    <p:extLst>
      <p:ext uri="{BB962C8B-B14F-4D97-AF65-F5344CB8AC3E}">
        <p14:creationId xmlns:p14="http://schemas.microsoft.com/office/powerpoint/2010/main" val="428496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When you see bullying, there are safe things you can do to make it stop.</a:t>
            </a:r>
          </a:p>
          <a:p>
            <a:r>
              <a:rPr lang="en-US" sz="1200" dirty="0" smtClean="0"/>
              <a:t>Talk to a parent, teacher, or another adult you trust. Adults need to know when bad things happen so they can help.</a:t>
            </a:r>
          </a:p>
          <a:p>
            <a:endParaRPr lang="en-US" sz="1200" dirty="0" smtClean="0"/>
          </a:p>
          <a:p>
            <a:r>
              <a:rPr lang="en-US" sz="1200" dirty="0" smtClean="0"/>
              <a:t>Be kind to the kid being bullied. Show them that you care by trying to include them. Sit with them at lunch or on the bus, talk to them at school, or invite them to do something. Just hanging out with them will help them know they aren’t alone.</a:t>
            </a:r>
          </a:p>
          <a:p>
            <a:endParaRPr lang="en-US" sz="1200" dirty="0" smtClean="0"/>
          </a:p>
          <a:p>
            <a:r>
              <a:rPr lang="en-US" sz="1200" dirty="0" smtClean="0"/>
              <a:t>Not saying anything could make it worse for everyone. The kid who is bullying will think it is ok to keep treating others that way.</a:t>
            </a:r>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17</a:t>
            </a:fld>
            <a:endParaRPr lang="en-US"/>
          </a:p>
        </p:txBody>
      </p:sp>
    </p:spTree>
    <p:extLst>
      <p:ext uri="{BB962C8B-B14F-4D97-AF65-F5344CB8AC3E}">
        <p14:creationId xmlns:p14="http://schemas.microsoft.com/office/powerpoint/2010/main" val="2906813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Invite discussion on how to</a:t>
            </a:r>
            <a:r>
              <a:rPr lang="en-US" sz="1200" baseline="0" dirty="0" smtClean="0"/>
              <a:t> “be a Friend”</a:t>
            </a:r>
            <a:endParaRPr lang="en-US" sz="1200" dirty="0" smtClean="0"/>
          </a:p>
          <a:p>
            <a:endParaRPr lang="en-US" sz="1200" dirty="0" smtClean="0"/>
          </a:p>
          <a:p>
            <a:r>
              <a:rPr lang="en-US" sz="1200" dirty="0" smtClean="0"/>
              <a:t>Invite the kid who is being bullied to play with you.</a:t>
            </a:r>
          </a:p>
          <a:p>
            <a:endParaRPr lang="en-US" sz="1200" dirty="0" smtClean="0"/>
          </a:p>
          <a:p>
            <a:r>
              <a:rPr lang="en-US" sz="1200" dirty="0" smtClean="0"/>
              <a:t>Let the person being bullied know that you think they are okay. Give them a compliment about something they do well.</a:t>
            </a:r>
          </a:p>
          <a:p>
            <a:endParaRPr lang="en-US" sz="1200" dirty="0" smtClean="0"/>
          </a:p>
          <a:p>
            <a:r>
              <a:rPr lang="en-US" sz="1200" dirty="0" smtClean="0"/>
              <a:t>Work toward an environment where everyone can feel accepted.</a:t>
            </a:r>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18</a:t>
            </a:fld>
            <a:endParaRPr lang="en-US"/>
          </a:p>
        </p:txBody>
      </p:sp>
    </p:spTree>
    <p:extLst>
      <p:ext uri="{BB962C8B-B14F-4D97-AF65-F5344CB8AC3E}">
        <p14:creationId xmlns:p14="http://schemas.microsoft.com/office/powerpoint/2010/main" val="3787316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You can be a leader in preventing bullying in your community.</a:t>
            </a:r>
          </a:p>
          <a:p>
            <a:pPr marL="0" indent="0">
              <a:buNone/>
            </a:pPr>
            <a:r>
              <a:rPr lang="en-US" sz="1200" dirty="0" smtClean="0"/>
              <a:t>How Can You Help?</a:t>
            </a:r>
          </a:p>
          <a:p>
            <a:pPr fontAlgn="base"/>
            <a:endParaRPr lang="en-US" sz="1200" dirty="0" smtClean="0"/>
          </a:p>
          <a:p>
            <a:pPr fontAlgn="base"/>
            <a:r>
              <a:rPr lang="en-US" sz="1200" dirty="0" smtClean="0"/>
              <a:t>Bullying doesn’t affect just those who are bullied and those who bully, it has a huge impact on those who see the behavior!</a:t>
            </a:r>
          </a:p>
          <a:p>
            <a:pPr fontAlgn="base"/>
            <a:endParaRPr lang="en-US" sz="1200" b="1" dirty="0" smtClean="0"/>
          </a:p>
          <a:p>
            <a:pPr fontAlgn="base"/>
            <a:r>
              <a:rPr lang="en-US" sz="1200" b="1" dirty="0" smtClean="0"/>
              <a:t>The group of kids who witness bullying is really important.</a:t>
            </a:r>
            <a:r>
              <a:rPr lang="en-US" sz="1200" dirty="0" smtClean="0"/>
              <a:t> This group may not be getting bullied, they may not be bullying, but their reaction can make a big difference.</a:t>
            </a:r>
          </a:p>
          <a:p>
            <a:pPr fontAlgn="base"/>
            <a:endParaRPr lang="en-US" sz="1200" dirty="0" smtClean="0"/>
          </a:p>
          <a:p>
            <a:pPr fontAlgn="base"/>
            <a:r>
              <a:rPr lang="en-US" sz="1200" dirty="0" smtClean="0"/>
              <a:t>Think about it: Have you ever seen a group watching a fight? There are some who look, then walk away; there are others who watch and say nothing; and there are those who cheer it on.</a:t>
            </a:r>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19</a:t>
            </a:fld>
            <a:endParaRPr lang="en-US"/>
          </a:p>
        </p:txBody>
      </p:sp>
    </p:spTree>
    <p:extLst>
      <p:ext uri="{BB962C8B-B14F-4D97-AF65-F5344CB8AC3E}">
        <p14:creationId xmlns:p14="http://schemas.microsoft.com/office/powerpoint/2010/main" val="113089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smtClean="0"/>
              <a:t>If you see someone being bullied, speak up!</a:t>
            </a:r>
          </a:p>
          <a:p>
            <a:pPr marL="0" indent="0">
              <a:buNone/>
            </a:pPr>
            <a:r>
              <a:rPr lang="en-US" sz="1400" dirty="0" smtClean="0"/>
              <a:t>Telling vs. Tattling</a:t>
            </a:r>
          </a:p>
          <a:p>
            <a:r>
              <a:rPr lang="en-US" dirty="0" smtClean="0"/>
              <a:t>A lot of kids say that they don’t want to tell an adult about bullying because they don’t want to be called a tattle-tale. But there’s a big difference between “telling” and “tattling.”</a:t>
            </a:r>
          </a:p>
          <a:p>
            <a:endParaRPr lang="en-US" dirty="0" smtClean="0"/>
          </a:p>
          <a:p>
            <a:r>
              <a:rPr lang="en-US" dirty="0" smtClean="0"/>
              <a:t>Have a discussion</a:t>
            </a:r>
            <a:r>
              <a:rPr lang="en-US" baseline="0" dirty="0" smtClean="0"/>
              <a:t> on telling v. tattling</a:t>
            </a:r>
          </a:p>
          <a:p>
            <a:endParaRPr lang="en-US" dirty="0" smtClean="0"/>
          </a:p>
          <a:p>
            <a:pPr marL="0" indent="0">
              <a:buNone/>
            </a:pPr>
            <a:r>
              <a:rPr lang="en-US" sz="1200" dirty="0" smtClean="0"/>
              <a:t>It’s okay to tell an adult when you see bullying.</a:t>
            </a:r>
          </a:p>
          <a:p>
            <a:r>
              <a:rPr lang="en-US" sz="1200" dirty="0" smtClean="0"/>
              <a:t>               In fact, </a:t>
            </a:r>
            <a:r>
              <a:rPr lang="en-US" sz="1200" u="sng" dirty="0" smtClean="0"/>
              <a:t>it’s a really smart thing to do</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20</a:t>
            </a:fld>
            <a:endParaRPr lang="en-US"/>
          </a:p>
        </p:txBody>
      </p:sp>
    </p:spTree>
    <p:extLst>
      <p:ext uri="{BB962C8B-B14F-4D97-AF65-F5344CB8AC3E}">
        <p14:creationId xmlns:p14="http://schemas.microsoft.com/office/powerpoint/2010/main" val="3628883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Students can take a “pledge” or sign a certificate</a:t>
            </a:r>
            <a:r>
              <a:rPr lang="en-US" baseline="0" dirty="0" smtClean="0"/>
              <a:t> to be bully free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Resource: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PACERKidsAgainstBullying</a:t>
            </a:r>
            <a:r>
              <a:rPr lang="en-US" dirty="0" smtClean="0"/>
              <a:t>: A creative, innovative</a:t>
            </a:r>
            <a:br>
              <a:rPr lang="en-US" dirty="0" smtClean="0"/>
            </a:br>
            <a:r>
              <a:rPr lang="en-US" dirty="0" smtClean="0"/>
              <a:t>and educational website designed for elementary</a:t>
            </a:r>
            <a:br>
              <a:rPr lang="en-US" dirty="0" smtClean="0"/>
            </a:br>
            <a:r>
              <a:rPr lang="en-US" dirty="0" smtClean="0"/>
              <a:t>school students to learn about bullying prevention,</a:t>
            </a:r>
            <a:br>
              <a:rPr lang="en-US" dirty="0" smtClean="0"/>
            </a:br>
            <a:r>
              <a:rPr lang="en-US" dirty="0" smtClean="0"/>
              <a:t>engage in activities, and be inspired to take action. PACER.org/Bullying</a:t>
            </a:r>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23</a:t>
            </a:fld>
            <a:endParaRPr lang="en-US"/>
          </a:p>
        </p:txBody>
      </p:sp>
    </p:spTree>
    <p:extLst>
      <p:ext uri="{BB962C8B-B14F-4D97-AF65-F5344CB8AC3E}">
        <p14:creationId xmlns:p14="http://schemas.microsoft.com/office/powerpoint/2010/main" val="64593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person is intentionally hurting or harming another with words or behavior, and the behavior is being done on purpose, and the person being hurt has a hard time making it stop.</a:t>
            </a:r>
          </a:p>
          <a:p>
            <a:endParaRPr lang="en-US" dirty="0" smtClean="0"/>
          </a:p>
          <a:p>
            <a:r>
              <a:rPr lang="en-US" dirty="0" smtClean="0"/>
              <a:t>The behavior is repeated or has the potential to be repeated.</a:t>
            </a:r>
          </a:p>
          <a:p>
            <a:endParaRPr lang="en-US" dirty="0" smtClean="0"/>
          </a:p>
          <a:p>
            <a:r>
              <a:rPr lang="en-US" dirty="0" smtClean="0"/>
              <a:t>The kids who are doing it have more power.*  Can discuss</a:t>
            </a:r>
            <a:r>
              <a:rPr lang="en-US" baseline="0" dirty="0" smtClean="0"/>
              <a:t> more depending on age range</a:t>
            </a:r>
          </a:p>
          <a:p>
            <a:r>
              <a:rPr lang="en-US" baseline="0" dirty="0" smtClean="0"/>
              <a:t>May include power such as being bigger, taller than,  more cognitively adept, older than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226977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on screen</a:t>
            </a:r>
            <a:r>
              <a:rPr lang="en-US" baseline="0" dirty="0" smtClean="0"/>
              <a:t> or have the list come in later (depending on age of group)</a:t>
            </a:r>
          </a:p>
          <a:p>
            <a:r>
              <a:rPr lang="en-US" baseline="0" dirty="0" smtClean="0"/>
              <a:t>Younger students = leave on screen</a:t>
            </a:r>
          </a:p>
          <a:p>
            <a:r>
              <a:rPr lang="en-US" baseline="0" dirty="0" smtClean="0"/>
              <a:t>Older students = have list come in after students participate</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239664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on screen</a:t>
            </a:r>
            <a:r>
              <a:rPr lang="en-US" baseline="0" dirty="0" smtClean="0"/>
              <a:t> or have the list come in later (depending on age of group)</a:t>
            </a:r>
          </a:p>
          <a:p>
            <a:r>
              <a:rPr lang="en-US" baseline="0" dirty="0" smtClean="0"/>
              <a:t>Younger students = leave on screen</a:t>
            </a:r>
          </a:p>
          <a:p>
            <a:r>
              <a:rPr lang="en-US" baseline="0" dirty="0" smtClean="0"/>
              <a:t>Older students = have list come in after students participate</a:t>
            </a:r>
            <a:endParaRPr lang="en-US" dirty="0" smtClean="0"/>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a:p>
        </p:txBody>
      </p:sp>
    </p:spTree>
    <p:extLst>
      <p:ext uri="{BB962C8B-B14F-4D97-AF65-F5344CB8AC3E}">
        <p14:creationId xmlns:p14="http://schemas.microsoft.com/office/powerpoint/2010/main" val="230462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 speak out (raise</a:t>
            </a:r>
            <a:r>
              <a:rPr lang="en-US" baseline="0" dirty="0" smtClean="0"/>
              <a:t> hand) for where bullying occurs.</a:t>
            </a:r>
          </a:p>
          <a:p>
            <a:endParaRPr lang="en-US" baseline="0" dirty="0" smtClean="0"/>
          </a:p>
          <a:p>
            <a:r>
              <a:rPr lang="en-US" baseline="0" dirty="0" smtClean="0"/>
              <a:t>Remind them that it can occur anywhere </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7</a:t>
            </a:fld>
            <a:endParaRPr lang="en-US"/>
          </a:p>
        </p:txBody>
      </p:sp>
    </p:spTree>
    <p:extLst>
      <p:ext uri="{BB962C8B-B14F-4D97-AF65-F5344CB8AC3E}">
        <p14:creationId xmlns:p14="http://schemas.microsoft.com/office/powerpoint/2010/main" val="136841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that it</a:t>
            </a:r>
            <a:r>
              <a:rPr lang="en-US" baseline="0" dirty="0" smtClean="0"/>
              <a:t> is NOT OKAY to be bullied</a:t>
            </a:r>
          </a:p>
          <a:p>
            <a:endParaRPr lang="en-US" baseline="0" dirty="0" smtClean="0"/>
          </a:p>
          <a:p>
            <a:r>
              <a:rPr lang="en-US" baseline="0" dirty="0" smtClean="0"/>
              <a:t>Depending on student age, have them repeat it “Bullying is not ok”</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8</a:t>
            </a:fld>
            <a:endParaRPr lang="en-US"/>
          </a:p>
        </p:txBody>
      </p:sp>
    </p:spTree>
    <p:extLst>
      <p:ext uri="{BB962C8B-B14F-4D97-AF65-F5344CB8AC3E}">
        <p14:creationId xmlns:p14="http://schemas.microsoft.com/office/powerpoint/2010/main" val="389862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the kids who are bullied?</a:t>
            </a:r>
          </a:p>
          <a:p>
            <a:r>
              <a:rPr lang="en-US" dirty="0" smtClean="0"/>
              <a:t>Are they quiet,</a:t>
            </a:r>
            <a:r>
              <a:rPr lang="en-US" baseline="0" dirty="0" smtClean="0"/>
              <a:t> alone…..</a:t>
            </a:r>
          </a:p>
          <a:p>
            <a:r>
              <a:rPr lang="en-US" baseline="0" dirty="0" smtClean="0"/>
              <a:t>What are the other characteristics of those who are bullied? </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9</a:t>
            </a:fld>
            <a:endParaRPr lang="en-US"/>
          </a:p>
        </p:txBody>
      </p:sp>
    </p:spTree>
    <p:extLst>
      <p:ext uri="{BB962C8B-B14F-4D97-AF65-F5344CB8AC3E}">
        <p14:creationId xmlns:p14="http://schemas.microsoft.com/office/powerpoint/2010/main" val="180199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r>
              <a:rPr lang="en-US" baseline="0" dirty="0" smtClean="0"/>
              <a:t> on how bullying makes students feel; </a:t>
            </a:r>
          </a:p>
          <a:p>
            <a:r>
              <a:rPr lang="en-US" baseline="0" dirty="0" smtClean="0"/>
              <a:t>What are some possible natural reactions to being bullied… sick, absent, being lonely, finding places to avoid others, </a:t>
            </a:r>
          </a:p>
          <a:p>
            <a:endParaRPr lang="en-US" baseline="0" dirty="0" smtClean="0"/>
          </a:p>
          <a:p>
            <a:r>
              <a:rPr lang="en-US" baseline="0" dirty="0" smtClean="0"/>
              <a:t>Spend some time talking about bullied kids may turn to bully others (especially younger/smaller) or those they feel like they can</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10</a:t>
            </a:fld>
            <a:endParaRPr lang="en-US"/>
          </a:p>
        </p:txBody>
      </p:sp>
    </p:spTree>
    <p:extLst>
      <p:ext uri="{BB962C8B-B14F-4D97-AF65-F5344CB8AC3E}">
        <p14:creationId xmlns:p14="http://schemas.microsoft.com/office/powerpoint/2010/main" val="978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Everyone has a RIGHT to be safe</a:t>
            </a:r>
          </a:p>
          <a:p>
            <a:endParaRPr lang="en-US" dirty="0" smtClean="0"/>
          </a:p>
          <a:p>
            <a:r>
              <a:rPr lang="en-US" dirty="0" smtClean="0"/>
              <a:t>Remind students</a:t>
            </a:r>
            <a:r>
              <a:rPr lang="en-US" baseline="0" dirty="0" smtClean="0"/>
              <a:t> that bullying is NOT Okay</a:t>
            </a:r>
          </a:p>
          <a:p>
            <a:endParaRPr lang="en-US" baseline="0" dirty="0" smtClean="0"/>
          </a:p>
          <a:p>
            <a:r>
              <a:rPr lang="en-US" baseline="0" dirty="0" smtClean="0"/>
              <a:t>Depending on age; have the students say it with you</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11</a:t>
            </a:fld>
            <a:endParaRPr lang="en-US"/>
          </a:p>
        </p:txBody>
      </p:sp>
    </p:spTree>
    <p:extLst>
      <p:ext uri="{BB962C8B-B14F-4D97-AF65-F5344CB8AC3E}">
        <p14:creationId xmlns:p14="http://schemas.microsoft.com/office/powerpoint/2010/main" val="711254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6/11/2018</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6/11/2018</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6/11/2018</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6/11/2018</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6/11/2018</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6/11/2018</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6/11/2018</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6/11/2018</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6/11/2018</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6/11/2018</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opbullying.gov/kids/what-you-can-do/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topbullying.gov/kids/what-you-can-do/index.html#respect" TargetMode="External"/><Relationship Id="rId7" Type="http://schemas.openxmlformats.org/officeDocument/2006/relationships/hyperlink" Target="https://www.stopbullying.gov/kids/what-you-can-do/index.html#involve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stopbullying.gov/kids/what-you-can-do/index.html#stand" TargetMode="External"/><Relationship Id="rId5" Type="http://schemas.openxmlformats.org/officeDocument/2006/relationships/hyperlink" Target="https://www.stopbullying.gov/kids/what-you-can-do/index.html#cyberbullying" TargetMode="External"/><Relationship Id="rId4" Type="http://schemas.openxmlformats.org/officeDocument/2006/relationships/hyperlink" Target="https://www.stopbullying.gov/kids/what-you-can-do/index.html#bullie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Bullying</a:t>
            </a:r>
            <a:endParaRPr lang="en-US" dirty="0"/>
          </a:p>
        </p:txBody>
      </p:sp>
      <p:sp>
        <p:nvSpPr>
          <p:cNvPr id="3" name="Subtitle 2"/>
          <p:cNvSpPr>
            <a:spLocks noGrp="1"/>
          </p:cNvSpPr>
          <p:nvPr>
            <p:ph type="subTitle" idx="1"/>
          </p:nvPr>
        </p:nvSpPr>
        <p:spPr>
          <a:xfrm>
            <a:off x="838200" y="2438400"/>
            <a:ext cx="7086600" cy="1752600"/>
          </a:xfrm>
        </p:spPr>
        <p:txBody>
          <a:bodyPr/>
          <a:lstStyle/>
          <a:p>
            <a:endParaRPr lang="en-US" dirty="0" smtClean="0"/>
          </a:p>
          <a:p>
            <a:endParaRPr lang="en-US" dirty="0"/>
          </a:p>
          <a:p>
            <a:r>
              <a:rPr lang="en-US" dirty="0" smtClean="0"/>
              <a:t>Social </a:t>
            </a:r>
            <a:r>
              <a:rPr lang="en-US" dirty="0"/>
              <a:t>and Emotional Learning Department</a:t>
            </a:r>
          </a:p>
          <a:p>
            <a:endParaRPr lang="en-US" sz="1600"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Kids Who are Bullied</a:t>
            </a:r>
            <a:endParaRPr lang="en-US" sz="4000" dirty="0"/>
          </a:p>
        </p:txBody>
      </p:sp>
      <p:sp>
        <p:nvSpPr>
          <p:cNvPr id="3" name="Content Placeholder 2"/>
          <p:cNvSpPr>
            <a:spLocks noGrp="1"/>
          </p:cNvSpPr>
          <p:nvPr>
            <p:ph idx="1"/>
          </p:nvPr>
        </p:nvSpPr>
        <p:spPr>
          <a:xfrm>
            <a:off x="1524000" y="1828800"/>
            <a:ext cx="9144000" cy="4038600"/>
          </a:xfrm>
        </p:spPr>
        <p:txBody>
          <a:bodyPr>
            <a:normAutofit/>
          </a:bodyPr>
          <a:lstStyle/>
          <a:p>
            <a:pPr marL="0" indent="0">
              <a:buNone/>
            </a:pPr>
            <a:r>
              <a:rPr lang="en-US" sz="2800" dirty="0"/>
              <a:t>Kids who are bullied have a hard time standing up for themselves. They think the kid who bullies them is more powerful than they are. Bullying can make them:</a:t>
            </a:r>
          </a:p>
          <a:p>
            <a:r>
              <a:rPr lang="en-US" sz="2800" dirty="0"/>
              <a:t>Sad, lonely, or nervous</a:t>
            </a:r>
          </a:p>
          <a:p>
            <a:r>
              <a:rPr lang="en-US" sz="2800" dirty="0"/>
              <a:t>Feel sick</a:t>
            </a:r>
          </a:p>
          <a:p>
            <a:r>
              <a:rPr lang="en-US" sz="2800" dirty="0"/>
              <a:t>Have problems at school</a:t>
            </a:r>
          </a:p>
          <a:p>
            <a:r>
              <a:rPr lang="en-US" sz="2800" dirty="0"/>
              <a:t>Bully other kids</a:t>
            </a:r>
          </a:p>
          <a:p>
            <a:endParaRPr lang="en-US" dirty="0"/>
          </a:p>
        </p:txBody>
      </p:sp>
    </p:spTree>
    <p:extLst>
      <p:ext uri="{BB962C8B-B14F-4D97-AF65-F5344CB8AC3E}">
        <p14:creationId xmlns:p14="http://schemas.microsoft.com/office/powerpoint/2010/main" val="8492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C0AD86-0420-49E0-8A3D-8CA3D6CCA0FF}"/>
              </a:ext>
            </a:extLst>
          </p:cNvPr>
          <p:cNvSpPr>
            <a:spLocks noGrp="1"/>
          </p:cNvSpPr>
          <p:nvPr>
            <p:ph type="title"/>
          </p:nvPr>
        </p:nvSpPr>
        <p:spPr>
          <a:xfrm>
            <a:off x="3352800" y="533400"/>
            <a:ext cx="5562600" cy="1828800"/>
          </a:xfrm>
          <a:solidFill>
            <a:srgbClr val="FFFF00"/>
          </a:solidFill>
        </p:spPr>
        <p:txBody>
          <a:bodyPr>
            <a:normAutofit fontScale="90000"/>
          </a:bodyPr>
          <a:lstStyle/>
          <a:p>
            <a:r>
              <a:rPr lang="en-US" dirty="0"/>
              <a:t>Remember:</a:t>
            </a:r>
            <a:br>
              <a:rPr lang="en-US" dirty="0"/>
            </a:br>
            <a:r>
              <a:rPr lang="en-US" dirty="0"/>
              <a:t>Everyone has a</a:t>
            </a:r>
            <a:br>
              <a:rPr lang="en-US" dirty="0"/>
            </a:br>
            <a:r>
              <a:rPr lang="en-US" dirty="0"/>
              <a:t>RIGHT to be safe!</a:t>
            </a:r>
          </a:p>
        </p:txBody>
      </p:sp>
    </p:spTree>
    <p:extLst>
      <p:ext uri="{BB962C8B-B14F-4D97-AF65-F5344CB8AC3E}">
        <p14:creationId xmlns:p14="http://schemas.microsoft.com/office/powerpoint/2010/main" val="26765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777874"/>
          </a:xfrm>
        </p:spPr>
        <p:txBody>
          <a:bodyPr>
            <a:normAutofit/>
          </a:bodyPr>
          <a:lstStyle/>
          <a:p>
            <a:r>
              <a:rPr lang="en-US" sz="4000" b="1" dirty="0"/>
              <a:t>Kids Who Bully Others</a:t>
            </a:r>
            <a:endParaRPr lang="en-US" sz="4000" dirty="0"/>
          </a:p>
        </p:txBody>
      </p:sp>
      <p:sp>
        <p:nvSpPr>
          <p:cNvPr id="6" name="Content Placeholder 5">
            <a:extLst>
              <a:ext uri="{FF2B5EF4-FFF2-40B4-BE49-F238E27FC236}">
                <a16:creationId xmlns:a16="http://schemas.microsoft.com/office/drawing/2014/main" xmlns="" id="{586C195C-B0D7-4B49-8F9F-81B5BB335FB1}"/>
              </a:ext>
            </a:extLst>
          </p:cNvPr>
          <p:cNvSpPr>
            <a:spLocks noGrp="1"/>
          </p:cNvSpPr>
          <p:nvPr>
            <p:ph sz="half" idx="1"/>
          </p:nvPr>
        </p:nvSpPr>
        <p:spPr>
          <a:xfrm>
            <a:off x="838200" y="1524000"/>
            <a:ext cx="5074920" cy="3776345"/>
          </a:xfrm>
        </p:spPr>
        <p:txBody>
          <a:bodyPr>
            <a:normAutofit/>
          </a:bodyPr>
          <a:lstStyle/>
          <a:p>
            <a:pPr marL="0" indent="0">
              <a:buNone/>
            </a:pPr>
            <a:r>
              <a:rPr lang="en-US" sz="2400" dirty="0"/>
              <a:t>Kids bully others for many reasons, they may: </a:t>
            </a:r>
          </a:p>
          <a:p>
            <a:r>
              <a:rPr lang="en-US" sz="2400" dirty="0"/>
              <a:t>Want to copy </a:t>
            </a:r>
            <a:r>
              <a:rPr lang="en-US" sz="2400" dirty="0" smtClean="0"/>
              <a:t>others</a:t>
            </a:r>
            <a:endParaRPr lang="en-US" sz="2400" dirty="0"/>
          </a:p>
          <a:p>
            <a:r>
              <a:rPr lang="en-US" sz="2400" dirty="0" smtClean="0"/>
              <a:t>To fit in</a:t>
            </a:r>
            <a:endParaRPr lang="en-US" sz="2400" dirty="0"/>
          </a:p>
          <a:p>
            <a:r>
              <a:rPr lang="en-US" sz="2400" dirty="0" smtClean="0"/>
              <a:t>Think there are better than</a:t>
            </a:r>
            <a:endParaRPr lang="en-US" sz="2400" dirty="0"/>
          </a:p>
          <a:p>
            <a:endParaRPr lang="en-US" dirty="0"/>
          </a:p>
        </p:txBody>
      </p:sp>
      <p:sp>
        <p:nvSpPr>
          <p:cNvPr id="7" name="Content Placeholder 6">
            <a:extLst>
              <a:ext uri="{FF2B5EF4-FFF2-40B4-BE49-F238E27FC236}">
                <a16:creationId xmlns:a16="http://schemas.microsoft.com/office/drawing/2014/main" xmlns="" id="{C0F61530-F2F8-4E11-8878-63479B720C35}"/>
              </a:ext>
            </a:extLst>
          </p:cNvPr>
          <p:cNvSpPr>
            <a:spLocks noGrp="1"/>
          </p:cNvSpPr>
          <p:nvPr>
            <p:ph sz="half" idx="2"/>
          </p:nvPr>
        </p:nvSpPr>
        <p:spPr>
          <a:xfrm>
            <a:off x="6278880" y="1825624"/>
            <a:ext cx="4389120" cy="3813175"/>
          </a:xfrm>
        </p:spPr>
        <p:txBody>
          <a:bodyPr>
            <a:normAutofit/>
          </a:bodyPr>
          <a:lstStyle/>
          <a:p>
            <a:r>
              <a:rPr lang="en-US" sz="2800" dirty="0"/>
              <a:t>Bullying is never ok. </a:t>
            </a:r>
            <a:endParaRPr lang="en-US" sz="2800" dirty="0" smtClean="0"/>
          </a:p>
          <a:p>
            <a:r>
              <a:rPr lang="en-US" sz="2800" dirty="0" smtClean="0"/>
              <a:t>Kids </a:t>
            </a:r>
            <a:r>
              <a:rPr lang="en-US" sz="2800" dirty="0"/>
              <a:t>who bully can have other problems, </a:t>
            </a:r>
            <a:r>
              <a:rPr lang="en-US" sz="2800" dirty="0" smtClean="0"/>
              <a:t>too</a:t>
            </a:r>
            <a:endParaRPr lang="en-US" sz="2800" dirty="0"/>
          </a:p>
          <a:p>
            <a:endParaRPr lang="en-US" dirty="0"/>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777874"/>
          </a:xfrm>
        </p:spPr>
        <p:txBody>
          <a:bodyPr>
            <a:normAutofit/>
          </a:bodyPr>
          <a:lstStyle/>
          <a:p>
            <a:r>
              <a:rPr lang="en-US" sz="4000" b="1" dirty="0"/>
              <a:t>Kids Who See Bullying</a:t>
            </a:r>
            <a:endParaRPr lang="en-US" sz="4000" dirty="0"/>
          </a:p>
        </p:txBody>
      </p:sp>
      <p:sp>
        <p:nvSpPr>
          <p:cNvPr id="7" name="Content Placeholder 6">
            <a:extLst>
              <a:ext uri="{FF2B5EF4-FFF2-40B4-BE49-F238E27FC236}">
                <a16:creationId xmlns:a16="http://schemas.microsoft.com/office/drawing/2014/main" xmlns="" id="{900B82D9-DB38-417B-BCD1-1043D949C8AF}"/>
              </a:ext>
            </a:extLst>
          </p:cNvPr>
          <p:cNvSpPr>
            <a:spLocks noGrp="1"/>
          </p:cNvSpPr>
          <p:nvPr>
            <p:ph idx="1"/>
          </p:nvPr>
        </p:nvSpPr>
        <p:spPr>
          <a:xfrm>
            <a:off x="1676400" y="1295400"/>
            <a:ext cx="9144000" cy="3474720"/>
          </a:xfrm>
        </p:spPr>
        <p:txBody>
          <a:bodyPr>
            <a:noAutofit/>
          </a:bodyPr>
          <a:lstStyle/>
          <a:p>
            <a:pPr marL="0" indent="0">
              <a:buNone/>
            </a:pPr>
            <a:r>
              <a:rPr lang="en-US" sz="2800" dirty="0"/>
              <a:t>When kids see bullying, they may not know what to do. </a:t>
            </a:r>
          </a:p>
          <a:p>
            <a:r>
              <a:rPr lang="en-US" sz="2800" dirty="0" smtClean="0"/>
              <a:t>May </a:t>
            </a:r>
            <a:r>
              <a:rPr lang="en-US" sz="2800" dirty="0"/>
              <a:t>feel depressed or worried. </a:t>
            </a:r>
          </a:p>
          <a:p>
            <a:r>
              <a:rPr lang="en-US" sz="2800" dirty="0" smtClean="0"/>
              <a:t>May not </a:t>
            </a:r>
            <a:r>
              <a:rPr lang="en-US" sz="2800" dirty="0"/>
              <a:t>feel safe. </a:t>
            </a:r>
          </a:p>
          <a:p>
            <a:r>
              <a:rPr lang="en-US" sz="2800" dirty="0" smtClean="0"/>
              <a:t>May </a:t>
            </a:r>
            <a:r>
              <a:rPr lang="en-US" sz="2800" dirty="0"/>
              <a:t>join in or stay silent so they won’t get bullied themselves.</a:t>
            </a:r>
          </a:p>
          <a:p>
            <a:r>
              <a:rPr lang="en-US" sz="2800" dirty="0" smtClean="0"/>
              <a:t>May </a:t>
            </a:r>
            <a:r>
              <a:rPr lang="en-US" sz="2800" dirty="0"/>
              <a:t>stand up to the bully. </a:t>
            </a:r>
          </a:p>
          <a:p>
            <a:r>
              <a:rPr lang="en-US" sz="2800" dirty="0"/>
              <a:t>But </a:t>
            </a:r>
            <a:r>
              <a:rPr lang="en-US" sz="2800" u="sng" dirty="0">
                <a:hlinkClick r:id="rId3"/>
              </a:rPr>
              <a:t>the best thing to do</a:t>
            </a:r>
            <a:r>
              <a:rPr lang="en-US" sz="2800" dirty="0"/>
              <a:t> is get an adult who will stop the bullying on the spot.</a:t>
            </a:r>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Kids Can Do</a:t>
            </a:r>
            <a:endParaRPr lang="en-US" dirty="0"/>
          </a:p>
        </p:txBody>
      </p:sp>
      <p:sp>
        <p:nvSpPr>
          <p:cNvPr id="3" name="Content Placeholder 2">
            <a:extLst>
              <a:ext uri="{FF2B5EF4-FFF2-40B4-BE49-F238E27FC236}">
                <a16:creationId xmlns:a16="http://schemas.microsoft.com/office/drawing/2014/main" xmlns="" id="{C63A3A7A-D0E1-485E-915A-A1104CFCD831}"/>
              </a:ext>
            </a:extLst>
          </p:cNvPr>
          <p:cNvSpPr>
            <a:spLocks noGrp="1"/>
          </p:cNvSpPr>
          <p:nvPr>
            <p:ph idx="1"/>
          </p:nvPr>
        </p:nvSpPr>
        <p:spPr/>
        <p:txBody>
          <a:bodyPr/>
          <a:lstStyle/>
          <a:p>
            <a:pPr marL="0" indent="0">
              <a:buNone/>
            </a:pPr>
            <a:r>
              <a:rPr lang="en-US" dirty="0"/>
              <a:t>Are you being bullied? Do you see bullying at your school? There are things you can do to keep yourself and the kids you know safe from bullying.</a:t>
            </a:r>
          </a:p>
          <a:p>
            <a:r>
              <a:rPr lang="en-US" u="sng" dirty="0">
                <a:hlinkClick r:id="rId3"/>
              </a:rPr>
              <a:t>Treat Everyone with Respect</a:t>
            </a:r>
            <a:endParaRPr lang="en-US" dirty="0"/>
          </a:p>
          <a:p>
            <a:r>
              <a:rPr lang="en-US" u="sng" dirty="0">
                <a:hlinkClick r:id="rId4"/>
              </a:rPr>
              <a:t>What to Do If You’re Bullied</a:t>
            </a:r>
            <a:endParaRPr lang="en-US" dirty="0"/>
          </a:p>
          <a:p>
            <a:r>
              <a:rPr lang="en-US" u="sng" dirty="0">
                <a:hlinkClick r:id="rId5"/>
              </a:rPr>
              <a:t>Protect Yourself from Cyberbullying</a:t>
            </a:r>
            <a:endParaRPr lang="en-US" dirty="0"/>
          </a:p>
          <a:p>
            <a:r>
              <a:rPr lang="en-US" u="sng" dirty="0">
                <a:hlinkClick r:id="rId6"/>
              </a:rPr>
              <a:t>Stand Up for Others</a:t>
            </a:r>
            <a:endParaRPr lang="en-US" dirty="0"/>
          </a:p>
          <a:p>
            <a:r>
              <a:rPr lang="en-US" u="sng" dirty="0">
                <a:hlinkClick r:id="rId7"/>
              </a:rPr>
              <a:t>Get Involved</a:t>
            </a:r>
            <a:endParaRPr lang="en-US" dirty="0"/>
          </a:p>
          <a:p>
            <a:endParaRPr lang="en-US" dirty="0"/>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B0240-1B32-4158-9502-74C74E6C2E7E}"/>
              </a:ext>
            </a:extLst>
          </p:cNvPr>
          <p:cNvSpPr>
            <a:spLocks noGrp="1"/>
          </p:cNvSpPr>
          <p:nvPr>
            <p:ph type="title"/>
          </p:nvPr>
        </p:nvSpPr>
        <p:spPr/>
        <p:txBody>
          <a:bodyPr>
            <a:normAutofit/>
          </a:bodyPr>
          <a:lstStyle/>
          <a:p>
            <a:r>
              <a:rPr lang="en-US" sz="4000" b="1" dirty="0"/>
              <a:t>Treat Everyone with Respect</a:t>
            </a:r>
            <a:endParaRPr lang="en-US" sz="4000" dirty="0"/>
          </a:p>
        </p:txBody>
      </p:sp>
      <p:sp>
        <p:nvSpPr>
          <p:cNvPr id="3" name="Content Placeholder 2">
            <a:extLst>
              <a:ext uri="{FF2B5EF4-FFF2-40B4-BE49-F238E27FC236}">
                <a16:creationId xmlns:a16="http://schemas.microsoft.com/office/drawing/2014/main" xmlns="" id="{1409BA96-D173-457D-8F23-B556C92DF2A9}"/>
              </a:ext>
            </a:extLst>
          </p:cNvPr>
          <p:cNvSpPr>
            <a:spLocks noGrp="1"/>
          </p:cNvSpPr>
          <p:nvPr>
            <p:ph idx="1"/>
          </p:nvPr>
        </p:nvSpPr>
        <p:spPr/>
        <p:txBody>
          <a:bodyPr>
            <a:noAutofit/>
          </a:bodyPr>
          <a:lstStyle/>
          <a:p>
            <a:r>
              <a:rPr lang="en-US" sz="2800" dirty="0"/>
              <a:t>Nobody should be mean to others.</a:t>
            </a:r>
          </a:p>
          <a:p>
            <a:r>
              <a:rPr lang="en-US" sz="2800" dirty="0"/>
              <a:t>Stop and think </a:t>
            </a:r>
            <a:endParaRPr lang="en-US" sz="2800" dirty="0" smtClean="0"/>
          </a:p>
          <a:p>
            <a:r>
              <a:rPr lang="en-US" sz="2800" dirty="0" smtClean="0"/>
              <a:t>If </a:t>
            </a:r>
            <a:r>
              <a:rPr lang="en-US" sz="2800" dirty="0"/>
              <a:t>you feel like being mean to someone, find something else to do. </a:t>
            </a:r>
          </a:p>
          <a:p>
            <a:r>
              <a:rPr lang="en-US" sz="2800" dirty="0"/>
              <a:t>Talk to an adult you trust. </a:t>
            </a:r>
            <a:endParaRPr lang="en-US" sz="2800" dirty="0" smtClean="0"/>
          </a:p>
          <a:p>
            <a:r>
              <a:rPr lang="en-US" sz="2800" dirty="0" smtClean="0"/>
              <a:t>Keep </a:t>
            </a:r>
            <a:r>
              <a:rPr lang="en-US" sz="2800" dirty="0"/>
              <a:t>in mind that everyone is different. </a:t>
            </a:r>
            <a:endParaRPr lang="en-US" sz="2800" dirty="0" smtClean="0"/>
          </a:p>
          <a:p>
            <a:r>
              <a:rPr lang="en-US" sz="2800" dirty="0" smtClean="0"/>
              <a:t>If </a:t>
            </a:r>
            <a:r>
              <a:rPr lang="en-US" sz="2800" dirty="0"/>
              <a:t>you think you have bullied someone in the past, apologize. </a:t>
            </a: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What to Do If You’re Bullied</a:t>
            </a:r>
            <a:endParaRPr lang="en-US" sz="4000" dirty="0"/>
          </a:p>
        </p:txBody>
      </p:sp>
      <p:sp>
        <p:nvSpPr>
          <p:cNvPr id="5" name="Content Placeholder 4">
            <a:extLst>
              <a:ext uri="{FF2B5EF4-FFF2-40B4-BE49-F238E27FC236}">
                <a16:creationId xmlns:a16="http://schemas.microsoft.com/office/drawing/2014/main" xmlns="" id="{0BC6F041-65C7-45B6-91FF-779C5340931D}"/>
              </a:ext>
            </a:extLst>
          </p:cNvPr>
          <p:cNvSpPr>
            <a:spLocks noGrp="1"/>
          </p:cNvSpPr>
          <p:nvPr>
            <p:ph sz="half" idx="1"/>
          </p:nvPr>
        </p:nvSpPr>
        <p:spPr>
          <a:xfrm>
            <a:off x="838200" y="1825625"/>
            <a:ext cx="5074920" cy="3474720"/>
          </a:xfrm>
        </p:spPr>
        <p:txBody>
          <a:bodyPr>
            <a:normAutofit fontScale="92500" lnSpcReduction="10000"/>
          </a:bodyPr>
          <a:lstStyle/>
          <a:p>
            <a:pPr marL="0" indent="0">
              <a:buNone/>
            </a:pPr>
            <a:r>
              <a:rPr lang="en-US" sz="3300" dirty="0"/>
              <a:t>There are things you can do if you are being bullied:</a:t>
            </a:r>
          </a:p>
          <a:p>
            <a:r>
              <a:rPr lang="en-US" sz="2800" dirty="0"/>
              <a:t>Look at the kid bullying you and tell him or her to stop in a calm, clear voice. </a:t>
            </a:r>
            <a:endParaRPr lang="en-US" sz="2800" dirty="0" smtClean="0"/>
          </a:p>
          <a:p>
            <a:r>
              <a:rPr lang="en-US" sz="2800" dirty="0" smtClean="0"/>
              <a:t>If </a:t>
            </a:r>
            <a:r>
              <a:rPr lang="en-US" sz="2800" dirty="0"/>
              <a:t>speaking up seems too hard or not safe, walk away and stay away. </a:t>
            </a:r>
          </a:p>
        </p:txBody>
      </p:sp>
      <p:sp>
        <p:nvSpPr>
          <p:cNvPr id="6" name="Content Placeholder 5">
            <a:extLst>
              <a:ext uri="{FF2B5EF4-FFF2-40B4-BE49-F238E27FC236}">
                <a16:creationId xmlns:a16="http://schemas.microsoft.com/office/drawing/2014/main" xmlns="" id="{87CF322E-2007-4B66-BC14-BF59C0F15EF1}"/>
              </a:ext>
            </a:extLst>
          </p:cNvPr>
          <p:cNvSpPr>
            <a:spLocks noGrp="1"/>
          </p:cNvSpPr>
          <p:nvPr>
            <p:ph sz="half" idx="2"/>
          </p:nvPr>
        </p:nvSpPr>
        <p:spPr/>
        <p:txBody>
          <a:bodyPr>
            <a:normAutofit fontScale="92500" lnSpcReduction="10000"/>
          </a:bodyPr>
          <a:lstStyle/>
          <a:p>
            <a:pPr marL="0" indent="0">
              <a:buNone/>
            </a:pPr>
            <a:r>
              <a:rPr lang="en-US" sz="3000" dirty="0"/>
              <a:t>There are things you can do to stay safe in the future, too.</a:t>
            </a:r>
          </a:p>
          <a:p>
            <a:r>
              <a:rPr lang="en-US" sz="2600" dirty="0"/>
              <a:t>Talk to an adult you trust. </a:t>
            </a:r>
          </a:p>
          <a:p>
            <a:r>
              <a:rPr lang="en-US" sz="2600" dirty="0"/>
              <a:t>Stay away from places where bullying happens.</a:t>
            </a:r>
          </a:p>
          <a:p>
            <a:r>
              <a:rPr lang="en-US" sz="2600" dirty="0"/>
              <a:t>Stay near adults and other kids. </a:t>
            </a:r>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DE78A-DCCD-4C09-A037-6FE0D8489CBE}"/>
              </a:ext>
            </a:extLst>
          </p:cNvPr>
          <p:cNvSpPr>
            <a:spLocks noGrp="1"/>
          </p:cNvSpPr>
          <p:nvPr>
            <p:ph type="title"/>
          </p:nvPr>
        </p:nvSpPr>
        <p:spPr>
          <a:xfrm>
            <a:off x="838200" y="365126"/>
            <a:ext cx="9829800" cy="854074"/>
          </a:xfrm>
        </p:spPr>
        <p:txBody>
          <a:bodyPr>
            <a:normAutofit/>
          </a:bodyPr>
          <a:lstStyle/>
          <a:p>
            <a:r>
              <a:rPr lang="en-US" sz="4000" b="1" dirty="0"/>
              <a:t>Stand Up for Others</a:t>
            </a:r>
            <a:endParaRPr lang="en-US" sz="4000" dirty="0"/>
          </a:p>
        </p:txBody>
      </p:sp>
      <p:sp>
        <p:nvSpPr>
          <p:cNvPr id="3" name="Content Placeholder 2">
            <a:extLst>
              <a:ext uri="{FF2B5EF4-FFF2-40B4-BE49-F238E27FC236}">
                <a16:creationId xmlns:a16="http://schemas.microsoft.com/office/drawing/2014/main" xmlns="" id="{BD26C470-A6B9-4BE6-B554-FE6C3FC69D81}"/>
              </a:ext>
            </a:extLst>
          </p:cNvPr>
          <p:cNvSpPr>
            <a:spLocks noGrp="1"/>
          </p:cNvSpPr>
          <p:nvPr>
            <p:ph idx="1"/>
          </p:nvPr>
        </p:nvSpPr>
        <p:spPr>
          <a:xfrm>
            <a:off x="838200" y="1371600"/>
            <a:ext cx="10591800" cy="3931920"/>
          </a:xfrm>
        </p:spPr>
        <p:txBody>
          <a:bodyPr>
            <a:noAutofit/>
          </a:bodyPr>
          <a:lstStyle/>
          <a:p>
            <a:pPr marL="0" indent="0">
              <a:buNone/>
            </a:pPr>
            <a:r>
              <a:rPr lang="en-US" sz="2800" dirty="0"/>
              <a:t>When you see bullying, there are safe things you can do to make it stop.</a:t>
            </a:r>
          </a:p>
          <a:p>
            <a:r>
              <a:rPr lang="en-US" sz="2800" dirty="0"/>
              <a:t>Talk to a parent, teacher, or another adult you trust. </a:t>
            </a:r>
          </a:p>
          <a:p>
            <a:r>
              <a:rPr lang="en-US" sz="2800" dirty="0"/>
              <a:t>Be kind to the kid being bullied. </a:t>
            </a:r>
            <a:endParaRPr lang="en-US" sz="2800" dirty="0" smtClean="0"/>
          </a:p>
          <a:p>
            <a:r>
              <a:rPr lang="en-US" sz="2800" dirty="0" smtClean="0"/>
              <a:t>Not </a:t>
            </a:r>
            <a:r>
              <a:rPr lang="en-US" sz="2800" dirty="0"/>
              <a:t>saying anything could make it worse for everyone. </a:t>
            </a:r>
          </a:p>
          <a:p>
            <a:endParaRPr lang="en-US" sz="2800" dirty="0"/>
          </a:p>
        </p:txBody>
      </p:sp>
    </p:spTree>
    <p:extLst>
      <p:ext uri="{BB962C8B-B14F-4D97-AF65-F5344CB8AC3E}">
        <p14:creationId xmlns:p14="http://schemas.microsoft.com/office/powerpoint/2010/main" val="243205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9A826-6572-4705-B6E0-9F0CC6533EDB}"/>
              </a:ext>
            </a:extLst>
          </p:cNvPr>
          <p:cNvSpPr>
            <a:spLocks noGrp="1"/>
          </p:cNvSpPr>
          <p:nvPr>
            <p:ph type="title"/>
          </p:nvPr>
        </p:nvSpPr>
        <p:spPr/>
        <p:txBody>
          <a:bodyPr>
            <a:normAutofit/>
          </a:bodyPr>
          <a:lstStyle/>
          <a:p>
            <a:r>
              <a:rPr lang="en-US" sz="4000" dirty="0"/>
              <a:t>Be a friend!</a:t>
            </a:r>
          </a:p>
        </p:txBody>
      </p:sp>
      <p:sp>
        <p:nvSpPr>
          <p:cNvPr id="3" name="Content Placeholder 2">
            <a:extLst>
              <a:ext uri="{FF2B5EF4-FFF2-40B4-BE49-F238E27FC236}">
                <a16:creationId xmlns:a16="http://schemas.microsoft.com/office/drawing/2014/main" xmlns="" id="{9085BA2F-7BDF-4DFB-AD3F-380BCF581633}"/>
              </a:ext>
            </a:extLst>
          </p:cNvPr>
          <p:cNvSpPr>
            <a:spLocks noGrp="1"/>
          </p:cNvSpPr>
          <p:nvPr>
            <p:ph idx="1"/>
          </p:nvPr>
        </p:nvSpPr>
        <p:spPr/>
        <p:txBody>
          <a:bodyPr>
            <a:normAutofit/>
          </a:bodyPr>
          <a:lstStyle/>
          <a:p>
            <a:r>
              <a:rPr lang="en-US" sz="2800" dirty="0"/>
              <a:t>Invite the kid who is being bullied to play with you.</a:t>
            </a:r>
          </a:p>
          <a:p>
            <a:r>
              <a:rPr lang="en-US" sz="2800" dirty="0"/>
              <a:t>Let the person being bullied know that you think they are okay. </a:t>
            </a:r>
            <a:endParaRPr lang="en-US" sz="2800" dirty="0" smtClean="0"/>
          </a:p>
          <a:p>
            <a:r>
              <a:rPr lang="en-US" sz="2800" dirty="0" smtClean="0"/>
              <a:t>Work </a:t>
            </a:r>
            <a:r>
              <a:rPr lang="en-US" sz="2800" dirty="0"/>
              <a:t>toward an environment where everyone can feel accepted.</a:t>
            </a:r>
          </a:p>
        </p:txBody>
      </p:sp>
      <p:sp>
        <p:nvSpPr>
          <p:cNvPr id="4" name="TextBox 3">
            <a:extLst>
              <a:ext uri="{FF2B5EF4-FFF2-40B4-BE49-F238E27FC236}">
                <a16:creationId xmlns:a16="http://schemas.microsoft.com/office/drawing/2014/main" xmlns="" id="{BD849464-B42B-4EB4-9CDD-F32285E3DE75}"/>
              </a:ext>
            </a:extLst>
          </p:cNvPr>
          <p:cNvSpPr txBox="1"/>
          <p:nvPr/>
        </p:nvSpPr>
        <p:spPr>
          <a:xfrm>
            <a:off x="3810000" y="4800600"/>
            <a:ext cx="3886200" cy="1569660"/>
          </a:xfrm>
          <a:prstGeom prst="rect">
            <a:avLst/>
          </a:prstGeom>
          <a:solidFill>
            <a:srgbClr val="FFFF00"/>
          </a:solidFill>
        </p:spPr>
        <p:txBody>
          <a:bodyPr wrap="square" rtlCol="0">
            <a:spAutoFit/>
          </a:bodyPr>
          <a:lstStyle/>
          <a:p>
            <a:pPr algn="ctr"/>
            <a:r>
              <a:rPr lang="en-US" sz="2400" dirty="0"/>
              <a:t>Speak up.</a:t>
            </a:r>
          </a:p>
          <a:p>
            <a:pPr algn="ctr"/>
            <a:r>
              <a:rPr lang="en-US" sz="2400" dirty="0"/>
              <a:t>Reach out.</a:t>
            </a:r>
          </a:p>
          <a:p>
            <a:pPr algn="ctr"/>
            <a:r>
              <a:rPr lang="en-US" sz="2400" dirty="0"/>
              <a:t>Be a friend.</a:t>
            </a:r>
          </a:p>
          <a:p>
            <a:pPr algn="ctr"/>
            <a:r>
              <a:rPr lang="en-US" sz="2400" dirty="0"/>
              <a:t>Be a kid against bullying!</a:t>
            </a:r>
          </a:p>
        </p:txBody>
      </p:sp>
    </p:spTree>
    <p:extLst>
      <p:ext uri="{BB962C8B-B14F-4D97-AF65-F5344CB8AC3E}">
        <p14:creationId xmlns:p14="http://schemas.microsoft.com/office/powerpoint/2010/main" val="427010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3E88F-D40D-4A71-B8C2-31CDEABC71D0}"/>
              </a:ext>
            </a:extLst>
          </p:cNvPr>
          <p:cNvSpPr>
            <a:spLocks noGrp="1"/>
          </p:cNvSpPr>
          <p:nvPr>
            <p:ph type="title"/>
          </p:nvPr>
        </p:nvSpPr>
        <p:spPr>
          <a:xfrm>
            <a:off x="838200" y="365126"/>
            <a:ext cx="9829800" cy="854074"/>
          </a:xfrm>
        </p:spPr>
        <p:txBody>
          <a:bodyPr>
            <a:normAutofit/>
          </a:bodyPr>
          <a:lstStyle/>
          <a:p>
            <a:r>
              <a:rPr lang="en-US" sz="4000" b="1" dirty="0"/>
              <a:t>Get Involved</a:t>
            </a:r>
            <a:endParaRPr lang="en-US" sz="4000" dirty="0"/>
          </a:p>
        </p:txBody>
      </p:sp>
      <p:sp>
        <p:nvSpPr>
          <p:cNvPr id="3" name="Content Placeholder 2">
            <a:extLst>
              <a:ext uri="{FF2B5EF4-FFF2-40B4-BE49-F238E27FC236}">
                <a16:creationId xmlns:a16="http://schemas.microsoft.com/office/drawing/2014/main" xmlns="" id="{0F76D545-87C6-4830-B850-00CCAAB7EC48}"/>
              </a:ext>
            </a:extLst>
          </p:cNvPr>
          <p:cNvSpPr>
            <a:spLocks noGrp="1"/>
          </p:cNvSpPr>
          <p:nvPr>
            <p:ph idx="1"/>
          </p:nvPr>
        </p:nvSpPr>
        <p:spPr>
          <a:xfrm>
            <a:off x="1143000" y="1524000"/>
            <a:ext cx="10058400" cy="3779520"/>
          </a:xfrm>
        </p:spPr>
        <p:txBody>
          <a:bodyPr>
            <a:normAutofit/>
          </a:bodyPr>
          <a:lstStyle/>
          <a:p>
            <a:pPr marL="0" indent="0">
              <a:buNone/>
            </a:pPr>
            <a:r>
              <a:rPr lang="en-US" sz="2400" dirty="0"/>
              <a:t>You can be a leader in preventing bullying in your community.</a:t>
            </a:r>
          </a:p>
          <a:p>
            <a:pPr marL="0" indent="0">
              <a:buNone/>
            </a:pPr>
            <a:r>
              <a:rPr lang="en-US" sz="2400" dirty="0"/>
              <a:t>How Can You Help?</a:t>
            </a:r>
          </a:p>
          <a:p>
            <a:pPr fontAlgn="base"/>
            <a:r>
              <a:rPr lang="en-US" sz="2400" dirty="0"/>
              <a:t>Bullying doesn’t affect just those who are bullied and those who bully, it has a huge impact on those who see the behavior!</a:t>
            </a:r>
          </a:p>
          <a:p>
            <a:pPr fontAlgn="base"/>
            <a:r>
              <a:rPr lang="en-US" sz="2400" b="1" dirty="0"/>
              <a:t>The group of kids who witness bullying is really important.</a:t>
            </a:r>
            <a:r>
              <a:rPr lang="en-US" sz="2400" dirty="0"/>
              <a:t> </a:t>
            </a:r>
          </a:p>
          <a:p>
            <a:pPr fontAlgn="base"/>
            <a:r>
              <a:rPr lang="en-US" sz="2400" dirty="0"/>
              <a:t>Think about it</a:t>
            </a:r>
            <a:r>
              <a:rPr lang="en-US" sz="2400" dirty="0" smtClean="0"/>
              <a:t>:</a:t>
            </a:r>
            <a:endParaRPr lang="en-US" dirty="0"/>
          </a:p>
        </p:txBody>
      </p:sp>
    </p:spTree>
    <p:extLst>
      <p:ext uri="{BB962C8B-B14F-4D97-AF65-F5344CB8AC3E}">
        <p14:creationId xmlns:p14="http://schemas.microsoft.com/office/powerpoint/2010/main" val="104942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625474"/>
          </a:xfrm>
        </p:spPr>
        <p:txBody>
          <a:bodyPr>
            <a:noAutofit/>
          </a:bodyPr>
          <a:lstStyle/>
          <a:p>
            <a:r>
              <a:rPr lang="en-US" sz="4000" b="1" dirty="0"/>
              <a:t>Facts for Kids About Bullying</a:t>
            </a:r>
            <a:endParaRPr lang="en-US" sz="4000" dirty="0"/>
          </a:p>
        </p:txBody>
      </p:sp>
      <p:sp>
        <p:nvSpPr>
          <p:cNvPr id="3" name="Text Placeholder 2"/>
          <p:cNvSpPr>
            <a:spLocks noGrp="1"/>
          </p:cNvSpPr>
          <p:nvPr>
            <p:ph type="body" sz="half" idx="2"/>
          </p:nvPr>
        </p:nvSpPr>
        <p:spPr>
          <a:xfrm>
            <a:off x="6629400" y="1295400"/>
            <a:ext cx="5257800" cy="4114799"/>
          </a:xfrm>
        </p:spPr>
        <p:txBody>
          <a:bodyPr>
            <a:normAutofit/>
          </a:bodyPr>
          <a:lstStyle/>
          <a:p>
            <a:r>
              <a:rPr lang="en-US" sz="2400" dirty="0"/>
              <a:t>Bullying is being mean to another kid over and over again. </a:t>
            </a:r>
            <a:endParaRPr lang="en-US" sz="2400" dirty="0" smtClean="0"/>
          </a:p>
          <a:p>
            <a:r>
              <a:rPr lang="en-US" sz="2400" dirty="0" smtClean="0"/>
              <a:t>Bullying </a:t>
            </a:r>
            <a:r>
              <a:rPr lang="en-US" sz="2400" dirty="0"/>
              <a:t>often includes:</a:t>
            </a:r>
          </a:p>
          <a:p>
            <a:r>
              <a:rPr lang="en-US" sz="2400" dirty="0"/>
              <a:t>*Teasing/Calling names</a:t>
            </a:r>
          </a:p>
          <a:p>
            <a:r>
              <a:rPr lang="en-US" sz="2400" dirty="0"/>
              <a:t>*Talking about hurting someone</a:t>
            </a:r>
          </a:p>
          <a:p>
            <a:r>
              <a:rPr lang="en-US" sz="2400" dirty="0"/>
              <a:t>*Spreading mean things about someone</a:t>
            </a:r>
          </a:p>
          <a:p>
            <a:r>
              <a:rPr lang="en-US" sz="2400" dirty="0"/>
              <a:t>*Leaving kids out on purpose</a:t>
            </a:r>
          </a:p>
          <a:p>
            <a:r>
              <a:rPr lang="en-US" sz="2400" dirty="0"/>
              <a:t>*Hitting someone or yelling at them</a:t>
            </a:r>
          </a:p>
          <a:p>
            <a:endParaRPr lang="en-US" dirty="0"/>
          </a:p>
        </p:txBody>
      </p:sp>
      <p:pic>
        <p:nvPicPr>
          <p:cNvPr id="11" name="Picture Placeholder 10">
            <a:extLst>
              <a:ext uri="{FF2B5EF4-FFF2-40B4-BE49-F238E27FC236}">
                <a16:creationId xmlns:a16="http://schemas.microsoft.com/office/drawing/2014/main" xmlns="" id="{1A48792A-F511-467E-8E3B-0CF4E9451A59}"/>
              </a:ext>
            </a:extLst>
          </p:cNvPr>
          <p:cNvPicPr>
            <a:picLocks noGrp="1" noChangeAspect="1"/>
          </p:cNvPicPr>
          <p:nvPr>
            <p:ph type="pic" idx="1"/>
          </p:nvPr>
        </p:nvPicPr>
        <p:blipFill>
          <a:blip r:embed="rId3"/>
          <a:srcRect t="22925" b="22925"/>
          <a:stretch>
            <a:fillRect/>
          </a:stretch>
        </p:blipFill>
        <p:spPr>
          <a:xfrm>
            <a:off x="838200" y="1874520"/>
            <a:ext cx="5242377" cy="2937510"/>
          </a:xfrm>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5EF2C-4E67-4C5E-8107-9FA282BFB183}"/>
              </a:ext>
            </a:extLst>
          </p:cNvPr>
          <p:cNvSpPr>
            <a:spLocks noGrp="1"/>
          </p:cNvSpPr>
          <p:nvPr>
            <p:ph type="title"/>
          </p:nvPr>
        </p:nvSpPr>
        <p:spPr>
          <a:xfrm>
            <a:off x="533400" y="365126"/>
            <a:ext cx="10591800" cy="777874"/>
          </a:xfrm>
        </p:spPr>
        <p:txBody>
          <a:bodyPr>
            <a:normAutofit/>
          </a:bodyPr>
          <a:lstStyle/>
          <a:p>
            <a:r>
              <a:rPr lang="en-US" sz="4000" dirty="0"/>
              <a:t>Witnesses – What Can They Do?</a:t>
            </a:r>
          </a:p>
        </p:txBody>
      </p:sp>
      <p:sp>
        <p:nvSpPr>
          <p:cNvPr id="3" name="Content Placeholder 2">
            <a:extLst>
              <a:ext uri="{FF2B5EF4-FFF2-40B4-BE49-F238E27FC236}">
                <a16:creationId xmlns:a16="http://schemas.microsoft.com/office/drawing/2014/main" xmlns="" id="{098869E3-7998-415C-BA54-ADE0F7F1AAAE}"/>
              </a:ext>
            </a:extLst>
          </p:cNvPr>
          <p:cNvSpPr>
            <a:spLocks noGrp="1"/>
          </p:cNvSpPr>
          <p:nvPr>
            <p:ph idx="1"/>
          </p:nvPr>
        </p:nvSpPr>
        <p:spPr>
          <a:xfrm>
            <a:off x="990600" y="1524000"/>
            <a:ext cx="10287000" cy="4648200"/>
          </a:xfrm>
        </p:spPr>
        <p:txBody>
          <a:bodyPr>
            <a:normAutofit/>
          </a:bodyPr>
          <a:lstStyle/>
          <a:p>
            <a:pPr marL="0" indent="0">
              <a:buNone/>
            </a:pPr>
            <a:r>
              <a:rPr lang="en-US" sz="3800" dirty="0"/>
              <a:t>If you see someone being bullied, speak up!</a:t>
            </a:r>
          </a:p>
          <a:p>
            <a:pPr marL="0" indent="0">
              <a:buNone/>
            </a:pPr>
            <a:r>
              <a:rPr lang="en-US" sz="2400" dirty="0"/>
              <a:t>Telling vs. Tattling</a:t>
            </a:r>
          </a:p>
          <a:p>
            <a:endParaRPr lang="en-US" dirty="0"/>
          </a:p>
          <a:p>
            <a:endParaRPr lang="en-US" dirty="0"/>
          </a:p>
          <a:p>
            <a:endParaRPr lang="en-US" dirty="0"/>
          </a:p>
          <a:p>
            <a:pPr marL="0" indent="0">
              <a:buNone/>
            </a:pPr>
            <a:r>
              <a:rPr lang="en-US" sz="2800" dirty="0" smtClean="0"/>
              <a:t>It’s </a:t>
            </a:r>
            <a:r>
              <a:rPr lang="en-US" sz="2800" dirty="0"/>
              <a:t>okay to tell an adult when you see bullying.</a:t>
            </a:r>
          </a:p>
          <a:p>
            <a:r>
              <a:rPr lang="en-US" sz="2800" dirty="0" smtClean="0"/>
              <a:t>               In </a:t>
            </a:r>
            <a:r>
              <a:rPr lang="en-US" sz="2800" dirty="0"/>
              <a:t>fact, </a:t>
            </a:r>
            <a:r>
              <a:rPr lang="en-US" sz="2800" u="sng" dirty="0"/>
              <a:t>it’s a really smart thing to do!</a:t>
            </a:r>
          </a:p>
        </p:txBody>
      </p:sp>
      <p:pic>
        <p:nvPicPr>
          <p:cNvPr id="6" name="Picture 5">
            <a:extLst>
              <a:ext uri="{FF2B5EF4-FFF2-40B4-BE49-F238E27FC236}">
                <a16:creationId xmlns:a16="http://schemas.microsoft.com/office/drawing/2014/main" xmlns="" id="{62121A48-5907-4B62-954B-292D337A1808}"/>
              </a:ext>
            </a:extLst>
          </p:cNvPr>
          <p:cNvPicPr>
            <a:picLocks noChangeAspect="1"/>
          </p:cNvPicPr>
          <p:nvPr/>
        </p:nvPicPr>
        <p:blipFill>
          <a:blip r:embed="rId3"/>
          <a:stretch>
            <a:fillRect/>
          </a:stretch>
        </p:blipFill>
        <p:spPr>
          <a:xfrm>
            <a:off x="4572000" y="2238614"/>
            <a:ext cx="5718544" cy="1639966"/>
          </a:xfrm>
          <a:prstGeom prst="rect">
            <a:avLst/>
          </a:prstGeom>
        </p:spPr>
      </p:pic>
    </p:spTree>
    <p:extLst>
      <p:ext uri="{BB962C8B-B14F-4D97-AF65-F5344CB8AC3E}">
        <p14:creationId xmlns:p14="http://schemas.microsoft.com/office/powerpoint/2010/main" val="249412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6FA9B-1B04-4B29-909F-387A132D209D}"/>
              </a:ext>
            </a:extLst>
          </p:cNvPr>
          <p:cNvSpPr>
            <a:spLocks noGrp="1"/>
          </p:cNvSpPr>
          <p:nvPr>
            <p:ph type="title"/>
          </p:nvPr>
        </p:nvSpPr>
        <p:spPr/>
        <p:txBody>
          <a:bodyPr/>
          <a:lstStyle/>
          <a:p>
            <a:r>
              <a:rPr lang="en-US" dirty="0"/>
              <a:t>Video  https://youtu.be/---E_YtatRU</a:t>
            </a:r>
          </a:p>
        </p:txBody>
      </p:sp>
    </p:spTree>
    <p:extLst>
      <p:ext uri="{BB962C8B-B14F-4D97-AF65-F5344CB8AC3E}">
        <p14:creationId xmlns:p14="http://schemas.microsoft.com/office/powerpoint/2010/main" val="8655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D81B5B9-69EF-4B57-B35B-17633C552F85}"/>
              </a:ext>
            </a:extLst>
          </p:cNvPr>
          <p:cNvSpPr txBox="1"/>
          <p:nvPr/>
        </p:nvSpPr>
        <p:spPr>
          <a:xfrm>
            <a:off x="3200400" y="1752600"/>
            <a:ext cx="5486400" cy="1569660"/>
          </a:xfrm>
          <a:prstGeom prst="rect">
            <a:avLst/>
          </a:prstGeom>
          <a:solidFill>
            <a:srgbClr val="FFFF00"/>
          </a:solidFill>
        </p:spPr>
        <p:txBody>
          <a:bodyPr wrap="square" rtlCol="0">
            <a:spAutoFit/>
          </a:bodyPr>
          <a:lstStyle/>
          <a:p>
            <a:pPr algn="ctr"/>
            <a:r>
              <a:rPr lang="en-US" sz="3200" dirty="0"/>
              <a:t>Bullying is about</a:t>
            </a:r>
          </a:p>
          <a:p>
            <a:pPr algn="ctr"/>
            <a:r>
              <a:rPr lang="en-US" sz="3200" dirty="0"/>
              <a:t>behavior, and</a:t>
            </a:r>
          </a:p>
          <a:p>
            <a:pPr algn="ctr"/>
            <a:r>
              <a:rPr lang="en-US" sz="3200" dirty="0"/>
              <a:t>behavior can change!!!</a:t>
            </a:r>
            <a:r>
              <a:rPr lang="en-US" dirty="0"/>
              <a:t>.</a:t>
            </a:r>
          </a:p>
        </p:txBody>
      </p:sp>
    </p:spTree>
    <p:extLst>
      <p:ext uri="{BB962C8B-B14F-4D97-AF65-F5344CB8AC3E}">
        <p14:creationId xmlns:p14="http://schemas.microsoft.com/office/powerpoint/2010/main" val="82229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2D1AE49F-715F-4A6C-AB60-109B617F82EF}"/>
              </a:ext>
            </a:extLst>
          </p:cNvPr>
          <p:cNvPicPr>
            <a:picLocks noGrp="1" noChangeAspect="1"/>
          </p:cNvPicPr>
          <p:nvPr>
            <p:ph type="pic" sz="quarter" idx="13"/>
          </p:nvPr>
        </p:nvPicPr>
        <p:blipFill>
          <a:blip r:embed="rId3"/>
          <a:srcRect t="10136" b="10136"/>
          <a:stretch>
            <a:fillRect/>
          </a:stretch>
        </p:blipFill>
        <p:spPr>
          <a:xfrm>
            <a:off x="-151132" y="990599"/>
            <a:ext cx="5332732" cy="5787801"/>
          </a:xfrm>
        </p:spPr>
      </p:pic>
      <p:sp>
        <p:nvSpPr>
          <p:cNvPr id="9" name="TextBox 8">
            <a:extLst>
              <a:ext uri="{FF2B5EF4-FFF2-40B4-BE49-F238E27FC236}">
                <a16:creationId xmlns:a16="http://schemas.microsoft.com/office/drawing/2014/main" xmlns="" id="{A3F3863F-0FF5-44E7-9BEE-051543638F2D}"/>
              </a:ext>
            </a:extLst>
          </p:cNvPr>
          <p:cNvSpPr txBox="1"/>
          <p:nvPr/>
        </p:nvSpPr>
        <p:spPr>
          <a:xfrm>
            <a:off x="5867400" y="1371600"/>
            <a:ext cx="2971800" cy="1569660"/>
          </a:xfrm>
          <a:prstGeom prst="rect">
            <a:avLst/>
          </a:prstGeom>
          <a:noFill/>
        </p:spPr>
        <p:txBody>
          <a:bodyPr wrap="square" rtlCol="0">
            <a:spAutoFit/>
          </a:bodyPr>
          <a:lstStyle/>
          <a:p>
            <a:pPr algn="ctr"/>
            <a:r>
              <a:rPr lang="en-US" sz="4800" dirty="0"/>
              <a:t>Take the Pledge!!!!</a:t>
            </a:r>
          </a:p>
        </p:txBody>
      </p:sp>
    </p:spTree>
    <p:extLst>
      <p:ext uri="{BB962C8B-B14F-4D97-AF65-F5344CB8AC3E}">
        <p14:creationId xmlns:p14="http://schemas.microsoft.com/office/powerpoint/2010/main" val="175853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BD4A5AE-E6BB-4927-A14E-9BC65A800F54}"/>
              </a:ext>
            </a:extLst>
          </p:cNvPr>
          <p:cNvSpPr/>
          <p:nvPr/>
        </p:nvSpPr>
        <p:spPr>
          <a:xfrm>
            <a:off x="4051352" y="906463"/>
            <a:ext cx="3403496" cy="369332"/>
          </a:xfrm>
          <a:prstGeom prst="rect">
            <a:avLst/>
          </a:prstGeom>
        </p:spPr>
        <p:txBody>
          <a:bodyPr wrap="none">
            <a:spAutoFit/>
          </a:bodyPr>
          <a:lstStyle/>
          <a:p>
            <a:r>
              <a:rPr lang="en-US" dirty="0"/>
              <a:t>https://youtu.be/XVnY8qPbP1U</a:t>
            </a:r>
          </a:p>
        </p:txBody>
      </p:sp>
      <p:sp>
        <p:nvSpPr>
          <p:cNvPr id="3" name="Title 2">
            <a:extLst>
              <a:ext uri="{FF2B5EF4-FFF2-40B4-BE49-F238E27FC236}">
                <a16:creationId xmlns:a16="http://schemas.microsoft.com/office/drawing/2014/main" xmlns="" id="{D4F71C02-AA6A-491C-BA81-B49E2EAB5FC8}"/>
              </a:ext>
            </a:extLst>
          </p:cNvPr>
          <p:cNvSpPr>
            <a:spLocks noGrp="1"/>
          </p:cNvSpPr>
          <p:nvPr>
            <p:ph type="title"/>
          </p:nvPr>
        </p:nvSpPr>
        <p:spPr/>
        <p:txBody>
          <a:bodyPr/>
          <a:lstStyle/>
          <a:p>
            <a:r>
              <a:rPr lang="en-US" dirty="0"/>
              <a:t>Video</a:t>
            </a:r>
          </a:p>
        </p:txBody>
      </p:sp>
    </p:spTree>
    <p:extLst>
      <p:ext uri="{BB962C8B-B14F-4D97-AF65-F5344CB8AC3E}">
        <p14:creationId xmlns:p14="http://schemas.microsoft.com/office/powerpoint/2010/main" val="72930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2651EF-B35A-49CC-B621-C2130D82F8B4}"/>
              </a:ext>
            </a:extLst>
          </p:cNvPr>
          <p:cNvSpPr>
            <a:spLocks noGrp="1"/>
          </p:cNvSpPr>
          <p:nvPr>
            <p:ph type="title"/>
          </p:nvPr>
        </p:nvSpPr>
        <p:spPr>
          <a:xfrm>
            <a:off x="844296" y="746126"/>
            <a:ext cx="9829800" cy="1082674"/>
          </a:xfrm>
        </p:spPr>
        <p:txBody>
          <a:bodyPr>
            <a:noAutofit/>
          </a:bodyPr>
          <a:lstStyle/>
          <a:p>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smtClean="0"/>
              <a:t>It's </a:t>
            </a:r>
            <a:r>
              <a:rPr lang="en-US" sz="4800" dirty="0"/>
              <a:t>bullying if:</a:t>
            </a:r>
            <a:br>
              <a:rPr lang="en-US" sz="4800" dirty="0"/>
            </a:br>
            <a:endParaRPr lang="en-US" sz="4800" dirty="0"/>
          </a:p>
        </p:txBody>
      </p:sp>
      <p:sp>
        <p:nvSpPr>
          <p:cNvPr id="3" name="Content Placeholder 2">
            <a:extLst>
              <a:ext uri="{FF2B5EF4-FFF2-40B4-BE49-F238E27FC236}">
                <a16:creationId xmlns:a16="http://schemas.microsoft.com/office/drawing/2014/main" xmlns="" id="{E8A1E5EB-2C0C-42C2-A269-FB58C3198084}"/>
              </a:ext>
            </a:extLst>
          </p:cNvPr>
          <p:cNvSpPr>
            <a:spLocks noGrp="1"/>
          </p:cNvSpPr>
          <p:nvPr>
            <p:ph idx="1"/>
          </p:nvPr>
        </p:nvSpPr>
        <p:spPr/>
        <p:txBody>
          <a:bodyPr>
            <a:normAutofit/>
          </a:bodyPr>
          <a:lstStyle/>
          <a:p>
            <a:r>
              <a:rPr lang="en-US" sz="2800" dirty="0" smtClean="0"/>
              <a:t>On Purpose (intentional)</a:t>
            </a:r>
          </a:p>
          <a:p>
            <a:r>
              <a:rPr lang="en-US" sz="2800" dirty="0" smtClean="0"/>
              <a:t>Repeated (over and over again)</a:t>
            </a:r>
          </a:p>
          <a:p>
            <a:r>
              <a:rPr lang="en-US" sz="2800" dirty="0" smtClean="0"/>
              <a:t>May have power*</a:t>
            </a:r>
            <a:endParaRPr lang="en-US" sz="2800" dirty="0"/>
          </a:p>
        </p:txBody>
      </p:sp>
      <p:sp>
        <p:nvSpPr>
          <p:cNvPr id="4" name="TextBox 3">
            <a:extLst>
              <a:ext uri="{FF2B5EF4-FFF2-40B4-BE49-F238E27FC236}">
                <a16:creationId xmlns:a16="http://schemas.microsoft.com/office/drawing/2014/main" xmlns="" id="{1DF87BA2-25E9-492C-8455-CA422A98C278}"/>
              </a:ext>
            </a:extLst>
          </p:cNvPr>
          <p:cNvSpPr txBox="1"/>
          <p:nvPr/>
        </p:nvSpPr>
        <p:spPr>
          <a:xfrm>
            <a:off x="3886200" y="4191000"/>
            <a:ext cx="4267200" cy="1569660"/>
          </a:xfrm>
          <a:prstGeom prst="rect">
            <a:avLst/>
          </a:prstGeom>
          <a:solidFill>
            <a:srgbClr val="FFFF00"/>
          </a:solidFill>
        </p:spPr>
        <p:txBody>
          <a:bodyPr wrap="square" rtlCol="0">
            <a:spAutoFit/>
          </a:bodyPr>
          <a:lstStyle/>
          <a:p>
            <a:pPr algn="ctr"/>
            <a:r>
              <a:rPr lang="en-US" sz="2400" dirty="0"/>
              <a:t>A lot of kids describe</a:t>
            </a:r>
          </a:p>
          <a:p>
            <a:pPr algn="ctr"/>
            <a:r>
              <a:rPr lang="en-US" sz="2400" dirty="0"/>
              <a:t>bullying as, "When someone</a:t>
            </a:r>
          </a:p>
          <a:p>
            <a:pPr algn="ctr"/>
            <a:r>
              <a:rPr lang="en-US" sz="2400" dirty="0"/>
              <a:t>tries to make you</a:t>
            </a:r>
          </a:p>
          <a:p>
            <a:pPr algn="ctr"/>
            <a:r>
              <a:rPr lang="en-US" sz="2400" dirty="0"/>
              <a:t>feel bad about yourself.”</a:t>
            </a:r>
          </a:p>
        </p:txBody>
      </p:sp>
    </p:spTree>
    <p:extLst>
      <p:ext uri="{BB962C8B-B14F-4D97-AF65-F5344CB8AC3E}">
        <p14:creationId xmlns:p14="http://schemas.microsoft.com/office/powerpoint/2010/main" val="10273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783A45-3DE8-4551-9F86-6B69D777F08C}"/>
              </a:ext>
            </a:extLst>
          </p:cNvPr>
          <p:cNvSpPr>
            <a:spLocks noGrp="1"/>
          </p:cNvSpPr>
          <p:nvPr>
            <p:ph type="title"/>
          </p:nvPr>
        </p:nvSpPr>
        <p:spPr/>
        <p:txBody>
          <a:bodyPr>
            <a:normAutofit/>
          </a:bodyPr>
          <a:lstStyle/>
          <a:p>
            <a:r>
              <a:rPr lang="en-US" sz="4000" dirty="0"/>
              <a:t>Physical Bullying</a:t>
            </a:r>
          </a:p>
        </p:txBody>
      </p:sp>
      <p:sp>
        <p:nvSpPr>
          <p:cNvPr id="3" name="Content Placeholder 2">
            <a:extLst>
              <a:ext uri="{FF2B5EF4-FFF2-40B4-BE49-F238E27FC236}">
                <a16:creationId xmlns:a16="http://schemas.microsoft.com/office/drawing/2014/main" xmlns="" id="{8F18C289-1F08-4E5D-8A9D-BB15A7357BE0}"/>
              </a:ext>
            </a:extLst>
          </p:cNvPr>
          <p:cNvSpPr>
            <a:spLocks noGrp="1"/>
          </p:cNvSpPr>
          <p:nvPr>
            <p:ph idx="1"/>
          </p:nvPr>
        </p:nvSpPr>
        <p:spPr>
          <a:xfrm>
            <a:off x="1981200" y="1828800"/>
            <a:ext cx="8686800" cy="3886200"/>
          </a:xfrm>
        </p:spPr>
        <p:txBody>
          <a:bodyPr>
            <a:normAutofit fontScale="92500" lnSpcReduction="10000"/>
          </a:bodyPr>
          <a:lstStyle/>
          <a:p>
            <a:pPr fontAlgn="base"/>
            <a:r>
              <a:rPr lang="en-US" sz="2800" dirty="0"/>
              <a:t>hitting</a:t>
            </a:r>
          </a:p>
          <a:p>
            <a:pPr fontAlgn="base"/>
            <a:r>
              <a:rPr lang="en-US" sz="2800" dirty="0"/>
              <a:t>pushing and shoving</a:t>
            </a:r>
          </a:p>
          <a:p>
            <a:pPr fontAlgn="base"/>
            <a:r>
              <a:rPr lang="en-US" sz="2800" dirty="0"/>
              <a:t>fighting</a:t>
            </a:r>
          </a:p>
          <a:p>
            <a:pPr fontAlgn="base"/>
            <a:r>
              <a:rPr lang="en-US" sz="2800" dirty="0"/>
              <a:t>tripping</a:t>
            </a:r>
          </a:p>
          <a:p>
            <a:pPr fontAlgn="base"/>
            <a:r>
              <a:rPr lang="en-US" sz="2800" dirty="0"/>
              <a:t>yelling at someone</a:t>
            </a:r>
          </a:p>
          <a:p>
            <a:pPr fontAlgn="base"/>
            <a:r>
              <a:rPr lang="en-US" sz="2800" dirty="0"/>
              <a:t>making rude gestures</a:t>
            </a:r>
          </a:p>
          <a:p>
            <a:pPr fontAlgn="base"/>
            <a:r>
              <a:rPr lang="en-US" sz="2800" dirty="0"/>
              <a:t>taking or breaking another person’s things</a:t>
            </a:r>
          </a:p>
          <a:p>
            <a:endParaRPr lang="en-US" dirty="0"/>
          </a:p>
        </p:txBody>
      </p:sp>
    </p:spTree>
    <p:extLst>
      <p:ext uri="{BB962C8B-B14F-4D97-AF65-F5344CB8AC3E}">
        <p14:creationId xmlns:p14="http://schemas.microsoft.com/office/powerpoint/2010/main" val="196572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25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25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E2FE2-C9B3-4485-9C9F-DAA3AEC306B2}"/>
              </a:ext>
            </a:extLst>
          </p:cNvPr>
          <p:cNvSpPr>
            <a:spLocks noGrp="1"/>
          </p:cNvSpPr>
          <p:nvPr>
            <p:ph type="title"/>
          </p:nvPr>
        </p:nvSpPr>
        <p:spPr>
          <a:xfrm>
            <a:off x="838200" y="152400"/>
            <a:ext cx="9829800" cy="1082674"/>
          </a:xfrm>
        </p:spPr>
        <p:txBody>
          <a:bodyPr/>
          <a:lstStyle/>
          <a:p>
            <a:r>
              <a:rPr lang="en-US" sz="4000" dirty="0"/>
              <a:t>Emotional</a:t>
            </a:r>
          </a:p>
        </p:txBody>
      </p:sp>
      <p:sp>
        <p:nvSpPr>
          <p:cNvPr id="3" name="Content Placeholder 2">
            <a:extLst>
              <a:ext uri="{FF2B5EF4-FFF2-40B4-BE49-F238E27FC236}">
                <a16:creationId xmlns:a16="http://schemas.microsoft.com/office/drawing/2014/main" xmlns="" id="{965C0BA0-4087-446F-B54B-A2360E4B3FCD}"/>
              </a:ext>
            </a:extLst>
          </p:cNvPr>
          <p:cNvSpPr>
            <a:spLocks noGrp="1"/>
          </p:cNvSpPr>
          <p:nvPr>
            <p:ph idx="1"/>
          </p:nvPr>
        </p:nvSpPr>
        <p:spPr>
          <a:xfrm>
            <a:off x="1516380" y="1235074"/>
            <a:ext cx="9144000" cy="3474720"/>
          </a:xfrm>
        </p:spPr>
        <p:txBody>
          <a:bodyPr>
            <a:noAutofit/>
          </a:bodyPr>
          <a:lstStyle/>
          <a:p>
            <a:pPr fontAlgn="base"/>
            <a:r>
              <a:rPr lang="en-US" sz="2800" dirty="0"/>
              <a:t>name calling</a:t>
            </a:r>
          </a:p>
          <a:p>
            <a:pPr fontAlgn="base"/>
            <a:r>
              <a:rPr lang="en-US" sz="2800" dirty="0"/>
              <a:t>making fun of someone</a:t>
            </a:r>
          </a:p>
          <a:p>
            <a:pPr fontAlgn="base"/>
            <a:r>
              <a:rPr lang="en-US" sz="2800" dirty="0"/>
              <a:t>laughing at someone</a:t>
            </a:r>
          </a:p>
          <a:p>
            <a:pPr fontAlgn="base"/>
            <a:r>
              <a:rPr lang="en-US" sz="2800" dirty="0"/>
              <a:t>leaving someone out on purpose</a:t>
            </a:r>
          </a:p>
          <a:p>
            <a:pPr fontAlgn="base"/>
            <a:r>
              <a:rPr lang="en-US" sz="2800" dirty="0"/>
              <a:t>starting rumors or telling lies about someone</a:t>
            </a:r>
          </a:p>
          <a:p>
            <a:pPr fontAlgn="base"/>
            <a:r>
              <a:rPr lang="en-US" sz="2800" dirty="0"/>
              <a:t>sending mean messages on a computer or cell phone</a:t>
            </a:r>
          </a:p>
          <a:p>
            <a:pPr fontAlgn="base"/>
            <a:r>
              <a:rPr lang="en-US" sz="2800" dirty="0"/>
              <a:t>trying to make someone feel bad about who they are</a:t>
            </a:r>
          </a:p>
          <a:p>
            <a:endParaRPr lang="en-US" sz="2800" dirty="0"/>
          </a:p>
        </p:txBody>
      </p:sp>
    </p:spTree>
    <p:extLst>
      <p:ext uri="{BB962C8B-B14F-4D97-AF65-F5344CB8AC3E}">
        <p14:creationId xmlns:p14="http://schemas.microsoft.com/office/powerpoint/2010/main" val="37889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25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25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1DD64-AD70-43B3-AD52-CAF3390E2385}"/>
              </a:ext>
            </a:extLst>
          </p:cNvPr>
          <p:cNvSpPr>
            <a:spLocks noGrp="1"/>
          </p:cNvSpPr>
          <p:nvPr>
            <p:ph type="title"/>
          </p:nvPr>
        </p:nvSpPr>
        <p:spPr/>
        <p:txBody>
          <a:bodyPr>
            <a:normAutofit/>
          </a:bodyPr>
          <a:lstStyle/>
          <a:p>
            <a:r>
              <a:rPr lang="en-US" sz="4000" dirty="0"/>
              <a:t>Where Does Bullying Happen?</a:t>
            </a:r>
          </a:p>
        </p:txBody>
      </p:sp>
      <p:sp>
        <p:nvSpPr>
          <p:cNvPr id="3" name="Content Placeholder 2">
            <a:extLst>
              <a:ext uri="{FF2B5EF4-FFF2-40B4-BE49-F238E27FC236}">
                <a16:creationId xmlns:a16="http://schemas.microsoft.com/office/drawing/2014/main" xmlns="" id="{DC98AADC-39C7-4195-AC72-C17220102FCE}"/>
              </a:ext>
            </a:extLst>
          </p:cNvPr>
          <p:cNvSpPr>
            <a:spLocks noGrp="1"/>
          </p:cNvSpPr>
          <p:nvPr>
            <p:ph idx="1"/>
          </p:nvPr>
        </p:nvSpPr>
        <p:spPr/>
        <p:txBody>
          <a:bodyPr>
            <a:normAutofit/>
          </a:bodyPr>
          <a:lstStyle/>
          <a:p>
            <a:r>
              <a:rPr lang="en-US" sz="2800" dirty="0"/>
              <a:t>Bullying can happen anywhere. </a:t>
            </a:r>
            <a:endParaRPr lang="en-US" sz="2800" dirty="0" smtClean="0"/>
          </a:p>
          <a:p>
            <a:r>
              <a:rPr lang="en-US" sz="2800" dirty="0" smtClean="0"/>
              <a:t>It </a:t>
            </a:r>
            <a:r>
              <a:rPr lang="en-US" sz="2800" dirty="0"/>
              <a:t>can occur in your neighborhood, while going to school, at school, and while on-line.</a:t>
            </a:r>
          </a:p>
        </p:txBody>
      </p:sp>
    </p:spTree>
    <p:extLst>
      <p:ext uri="{BB962C8B-B14F-4D97-AF65-F5344CB8AC3E}">
        <p14:creationId xmlns:p14="http://schemas.microsoft.com/office/powerpoint/2010/main" val="96202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A0852-D821-4DCC-B820-E1C6E0CA199B}"/>
              </a:ext>
            </a:extLst>
          </p:cNvPr>
          <p:cNvSpPr>
            <a:spLocks noGrp="1"/>
          </p:cNvSpPr>
          <p:nvPr>
            <p:ph type="title"/>
          </p:nvPr>
        </p:nvSpPr>
        <p:spPr/>
        <p:txBody>
          <a:bodyPr/>
          <a:lstStyle/>
          <a:p>
            <a:r>
              <a:rPr lang="en-US" dirty="0"/>
              <a:t>Bullying is never okay, cool, or acceptable.</a:t>
            </a:r>
          </a:p>
        </p:txBody>
      </p:sp>
      <p:sp>
        <p:nvSpPr>
          <p:cNvPr id="3" name="Text Placeholder 2">
            <a:extLst>
              <a:ext uri="{FF2B5EF4-FFF2-40B4-BE49-F238E27FC236}">
                <a16:creationId xmlns:a16="http://schemas.microsoft.com/office/drawing/2014/main" xmlns="" id="{6A401662-EA28-4CCB-B665-72AAA6A311A5}"/>
              </a:ext>
            </a:extLst>
          </p:cNvPr>
          <p:cNvSpPr>
            <a:spLocks noGrp="1"/>
          </p:cNvSpPr>
          <p:nvPr>
            <p:ph type="body" idx="1"/>
          </p:nvPr>
        </p:nvSpPr>
        <p:spPr>
          <a:xfrm>
            <a:off x="3316357" y="3200400"/>
            <a:ext cx="5486400" cy="1600200"/>
          </a:xfrm>
        </p:spPr>
        <p:txBody>
          <a:bodyPr>
            <a:normAutofit/>
          </a:bodyPr>
          <a:lstStyle/>
          <a:p>
            <a:r>
              <a:rPr lang="en-US" sz="4400" b="1" dirty="0"/>
              <a:t>No one EVER deserves to be bullied.</a:t>
            </a:r>
            <a:endParaRPr lang="en-US" sz="4400" dirty="0"/>
          </a:p>
        </p:txBody>
      </p:sp>
    </p:spTree>
    <p:extLst>
      <p:ext uri="{BB962C8B-B14F-4D97-AF65-F5344CB8AC3E}">
        <p14:creationId xmlns:p14="http://schemas.microsoft.com/office/powerpoint/2010/main" val="153267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Kids Who are Bullied</a:t>
            </a:r>
            <a:endParaRPr lang="en-US" sz="4000" dirty="0"/>
          </a:p>
        </p:txBody>
      </p:sp>
      <p:sp>
        <p:nvSpPr>
          <p:cNvPr id="3" name="Text Placeholder 2"/>
          <p:cNvSpPr>
            <a:spLocks noGrp="1"/>
          </p:cNvSpPr>
          <p:nvPr>
            <p:ph idx="1"/>
          </p:nvPr>
        </p:nvSpPr>
        <p:spPr/>
        <p:txBody>
          <a:bodyPr/>
          <a:lstStyle/>
          <a:p>
            <a:pPr marL="0" indent="0">
              <a:buNone/>
            </a:pPr>
            <a:r>
              <a:rPr lang="en-US" sz="2800" dirty="0"/>
              <a:t>Kids who are bullied can feel like they are:</a:t>
            </a:r>
          </a:p>
          <a:p>
            <a:r>
              <a:rPr lang="en-US" sz="2800" dirty="0"/>
              <a:t>Different</a:t>
            </a:r>
          </a:p>
          <a:p>
            <a:r>
              <a:rPr lang="en-US" sz="2800" dirty="0"/>
              <a:t>Powerless</a:t>
            </a:r>
          </a:p>
          <a:p>
            <a:r>
              <a:rPr lang="en-US" sz="2800" dirty="0"/>
              <a:t>Unpopular</a:t>
            </a:r>
          </a:p>
          <a:p>
            <a:r>
              <a:rPr lang="en-US" sz="2800" dirty="0"/>
              <a:t>Alone</a:t>
            </a:r>
          </a:p>
          <a:p>
            <a:endParaRPr lang="en-US"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 ds:uri="40262f94-9f35-4ac3-9a90-690165a166b7"/>
    <ds:schemaRef ds:uri="a4f35948-e619-41b3-aa29-22878b09cfd2"/>
    <ds:schemaRef ds:uri="http://schemas.microsoft.com/office/2006/metadata/properties"/>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186</TotalTime>
  <Words>1970</Words>
  <Application>Microsoft Office PowerPoint</Application>
  <PresentationFormat>Widescreen</PresentationFormat>
  <Paragraphs>245</Paragraphs>
  <Slides>23</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Times New Roman</vt:lpstr>
      <vt:lpstr>Children Friends 16x9</vt:lpstr>
      <vt:lpstr>What is Bullying</vt:lpstr>
      <vt:lpstr>Facts for Kids About Bullying</vt:lpstr>
      <vt:lpstr>Video</vt:lpstr>
      <vt:lpstr>   It's bullying if: </vt:lpstr>
      <vt:lpstr>Physical Bullying</vt:lpstr>
      <vt:lpstr>Emotional</vt:lpstr>
      <vt:lpstr>Where Does Bullying Happen?</vt:lpstr>
      <vt:lpstr>Bullying is never okay, cool, or acceptable.</vt:lpstr>
      <vt:lpstr>Kids Who are Bullied</vt:lpstr>
      <vt:lpstr>Kids Who are Bullied</vt:lpstr>
      <vt:lpstr>Remember: Everyone has a RIGHT to be safe!</vt:lpstr>
      <vt:lpstr>Kids Who Bully Others</vt:lpstr>
      <vt:lpstr>Kids Who See Bullying</vt:lpstr>
      <vt:lpstr>What Kids Can Do</vt:lpstr>
      <vt:lpstr>Treat Everyone with Respect</vt:lpstr>
      <vt:lpstr>What to Do If You’re Bullied</vt:lpstr>
      <vt:lpstr>Stand Up for Others</vt:lpstr>
      <vt:lpstr>Be a friend!</vt:lpstr>
      <vt:lpstr>Get Involved</vt:lpstr>
      <vt:lpstr>Witnesses – What Can They Do?</vt:lpstr>
      <vt:lpstr>Video  https://youtu.be/---E_YtatRU</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Kearney, Lakeisha J</dc:creator>
  <cp:keywords/>
  <cp:lastModifiedBy>Rollins, Dahl A</cp:lastModifiedBy>
  <cp:revision>20</cp:revision>
  <dcterms:created xsi:type="dcterms:W3CDTF">2018-01-29T20:46:17Z</dcterms:created>
  <dcterms:modified xsi:type="dcterms:W3CDTF">2018-06-11T17:44:48Z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